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4025" r:id="rId1"/>
  </p:sldMasterIdLst>
  <p:notesMasterIdLst>
    <p:notesMasterId r:id="rId21"/>
  </p:notesMasterIdLst>
  <p:sldIdLst>
    <p:sldId id="256" r:id="rId2"/>
    <p:sldId id="295" r:id="rId3"/>
    <p:sldId id="284" r:id="rId4"/>
    <p:sldId id="296" r:id="rId5"/>
    <p:sldId id="267" r:id="rId6"/>
    <p:sldId id="301" r:id="rId7"/>
    <p:sldId id="294" r:id="rId8"/>
    <p:sldId id="286" r:id="rId9"/>
    <p:sldId id="279" r:id="rId10"/>
    <p:sldId id="285" r:id="rId11"/>
    <p:sldId id="299" r:id="rId12"/>
    <p:sldId id="297" r:id="rId13"/>
    <p:sldId id="258" r:id="rId14"/>
    <p:sldId id="276" r:id="rId15"/>
    <p:sldId id="278" r:id="rId16"/>
    <p:sldId id="287" r:id="rId17"/>
    <p:sldId id="259" r:id="rId18"/>
    <p:sldId id="300" r:id="rId19"/>
    <p:sldId id="298" r:id="rId20"/>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5577"/>
    <a:srgbClr val="B2E1ED"/>
    <a:srgbClr val="E91D4D"/>
    <a:srgbClr val="EC9B9F"/>
    <a:srgbClr val="00557A"/>
    <a:srgbClr val="EB563E"/>
    <a:srgbClr val="ED499A"/>
    <a:srgbClr val="F47631"/>
    <a:srgbClr val="1C1C1C"/>
    <a:srgbClr val="1A1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11"/>
    <p:restoredTop sz="94877"/>
  </p:normalViewPr>
  <p:slideViewPr>
    <p:cSldViewPr>
      <p:cViewPr>
        <p:scale>
          <a:sx n="96" d="100"/>
          <a:sy n="96" d="100"/>
        </p:scale>
        <p:origin x="1136" y="7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0C6791D7-49DC-0B4B-96C0-064D880694C5}" type="datetimeFigureOut">
              <a:rPr lang="en-US" smtClean="0"/>
              <a:t>3/10/24</a:t>
            </a:fld>
            <a:endParaRPr lang="en-US" dirty="0"/>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0AC44FFC-9BC9-5840-8F91-03DDF9633057}" type="slidenum">
              <a:rPr lang="en-US" smtClean="0"/>
              <a:t>‹#›</a:t>
            </a:fld>
            <a:endParaRPr lang="en-US" dirty="0"/>
          </a:p>
        </p:txBody>
      </p:sp>
    </p:spTree>
    <p:extLst>
      <p:ext uri="{BB962C8B-B14F-4D97-AF65-F5344CB8AC3E}">
        <p14:creationId xmlns:p14="http://schemas.microsoft.com/office/powerpoint/2010/main" val="167386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1</a:t>
            </a:fld>
            <a:endParaRPr lang="en-US" dirty="0"/>
          </a:p>
        </p:txBody>
      </p:sp>
    </p:spTree>
    <p:extLst>
      <p:ext uri="{BB962C8B-B14F-4D97-AF65-F5344CB8AC3E}">
        <p14:creationId xmlns:p14="http://schemas.microsoft.com/office/powerpoint/2010/main" val="2610510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2</a:t>
            </a:fld>
            <a:endParaRPr lang="en-US" dirty="0"/>
          </a:p>
        </p:txBody>
      </p:sp>
    </p:spTree>
    <p:extLst>
      <p:ext uri="{BB962C8B-B14F-4D97-AF65-F5344CB8AC3E}">
        <p14:creationId xmlns:p14="http://schemas.microsoft.com/office/powerpoint/2010/main" val="125377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4</a:t>
            </a:fld>
            <a:endParaRPr lang="en-US" dirty="0"/>
          </a:p>
        </p:txBody>
      </p:sp>
    </p:spTree>
    <p:extLst>
      <p:ext uri="{BB962C8B-B14F-4D97-AF65-F5344CB8AC3E}">
        <p14:creationId xmlns:p14="http://schemas.microsoft.com/office/powerpoint/2010/main" val="392493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5</a:t>
            </a:fld>
            <a:endParaRPr lang="en-US" dirty="0"/>
          </a:p>
        </p:txBody>
      </p:sp>
    </p:spTree>
    <p:extLst>
      <p:ext uri="{BB962C8B-B14F-4D97-AF65-F5344CB8AC3E}">
        <p14:creationId xmlns:p14="http://schemas.microsoft.com/office/powerpoint/2010/main" val="2880170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8</a:t>
            </a:fld>
            <a:endParaRPr lang="en-US" dirty="0"/>
          </a:p>
        </p:txBody>
      </p:sp>
    </p:spTree>
    <p:extLst>
      <p:ext uri="{BB962C8B-B14F-4D97-AF65-F5344CB8AC3E}">
        <p14:creationId xmlns:p14="http://schemas.microsoft.com/office/powerpoint/2010/main" val="2307438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13</a:t>
            </a:fld>
            <a:endParaRPr lang="en-US" dirty="0"/>
          </a:p>
        </p:txBody>
      </p:sp>
    </p:spTree>
    <p:extLst>
      <p:ext uri="{BB962C8B-B14F-4D97-AF65-F5344CB8AC3E}">
        <p14:creationId xmlns:p14="http://schemas.microsoft.com/office/powerpoint/2010/main" val="48581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14</a:t>
            </a:fld>
            <a:endParaRPr lang="en-US" dirty="0"/>
          </a:p>
        </p:txBody>
      </p:sp>
    </p:spTree>
    <p:extLst>
      <p:ext uri="{BB962C8B-B14F-4D97-AF65-F5344CB8AC3E}">
        <p14:creationId xmlns:p14="http://schemas.microsoft.com/office/powerpoint/2010/main" val="3253220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44FFC-9BC9-5840-8F91-03DDF9633057}" type="slidenum">
              <a:rPr lang="en-US" smtClean="0"/>
              <a:t>19</a:t>
            </a:fld>
            <a:endParaRPr lang="en-US" dirty="0"/>
          </a:p>
        </p:txBody>
      </p:sp>
    </p:spTree>
    <p:extLst>
      <p:ext uri="{BB962C8B-B14F-4D97-AF65-F5344CB8AC3E}">
        <p14:creationId xmlns:p14="http://schemas.microsoft.com/office/powerpoint/2010/main" val="203418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803C-5B41-3BF9-9436-99721A222AF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AB656F6-05E8-0834-05D0-CBD3045EC1B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153BC94-0851-0D68-41A1-2E7C51453E0C}"/>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5" name="Footer Placeholder 4">
            <a:extLst>
              <a:ext uri="{FF2B5EF4-FFF2-40B4-BE49-F238E27FC236}">
                <a16:creationId xmlns:a16="http://schemas.microsoft.com/office/drawing/2014/main" id="{1B1387CD-B75C-ED9A-66C1-4B78CA5CEB7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CB7463-AAC4-0E59-3203-AEB8941AC1DC}"/>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25249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C7C91-68D7-4951-50DF-69B72A024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CCA489-68F7-CC02-25DB-5B09FA754C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D69CA-EC41-A03B-FF66-A6687B944919}"/>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5" name="Footer Placeholder 4">
            <a:extLst>
              <a:ext uri="{FF2B5EF4-FFF2-40B4-BE49-F238E27FC236}">
                <a16:creationId xmlns:a16="http://schemas.microsoft.com/office/drawing/2014/main" id="{0CB32E5D-F8AC-EF40-3926-184AADC9AD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A707D2-0CBC-D331-AFD3-396F9BC0415B}"/>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594055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15BBE-674E-3841-D07F-02316FFA30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495979-0156-64AC-01E9-192AA2E082A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212DF-3913-8AA5-0F22-E69FEC69CAC4}"/>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5" name="Footer Placeholder 4">
            <a:extLst>
              <a:ext uri="{FF2B5EF4-FFF2-40B4-BE49-F238E27FC236}">
                <a16:creationId xmlns:a16="http://schemas.microsoft.com/office/drawing/2014/main" id="{E1905008-71AD-E66E-0E01-A08AEA9351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EABAA7-35E0-3525-7166-70AAA66268A4}"/>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64741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16000" y="353470"/>
            <a:ext cx="16256000" cy="1680389"/>
          </a:xfrm>
          <a:prstGeom prst="rect">
            <a:avLst/>
          </a:prstGeom>
        </p:spPr>
        <p:txBody>
          <a:bodyPr wrap="square" lIns="0" tIns="0" rIns="0" bIns="0">
            <a:spAutoFit/>
          </a:bodyPr>
          <a:lstStyle>
            <a:lvl1pPr>
              <a:defRPr sz="4600" b="1" i="0">
                <a:solidFill>
                  <a:srgbClr val="F9E7DA"/>
                </a:solidFill>
                <a:latin typeface="Arial"/>
                <a:cs typeface="Arial"/>
              </a:defRPr>
            </a:lvl1pPr>
          </a:lstStyle>
          <a:p>
            <a:endParaRPr/>
          </a:p>
        </p:txBody>
      </p:sp>
      <p:sp>
        <p:nvSpPr>
          <p:cNvPr id="3" name="Holder 3"/>
          <p:cNvSpPr>
            <a:spLocks noGrp="1"/>
          </p:cNvSpPr>
          <p:nvPr>
            <p:ph type="subTitle" idx="4"/>
          </p:nvPr>
        </p:nvSpPr>
        <p:spPr>
          <a:xfrm>
            <a:off x="6445365" y="5610435"/>
            <a:ext cx="8825865" cy="1092200"/>
          </a:xfrm>
          <a:prstGeom prst="rect">
            <a:avLst/>
          </a:prstGeom>
        </p:spPr>
        <p:txBody>
          <a:bodyPr wrap="square" lIns="0" tIns="0" rIns="0" bIns="0">
            <a:spAutoFit/>
          </a:bodyPr>
          <a:lstStyle>
            <a:lvl1pPr>
              <a:defRPr sz="3600" b="1" i="0">
                <a:solidFill>
                  <a:srgbClr val="49403C"/>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3/10/24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dirty="0"/>
          </a:p>
        </p:txBody>
      </p:sp>
    </p:spTree>
    <p:extLst>
      <p:ext uri="{BB962C8B-B14F-4D97-AF65-F5344CB8AC3E}">
        <p14:creationId xmlns:p14="http://schemas.microsoft.com/office/powerpoint/2010/main" val="356165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D362-85E7-A97A-D9FF-46B5AF75D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64E982-CF93-76F2-6210-7C579CBA32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4D3FEE-87A8-FC27-5FF5-A8ED8178D6B2}"/>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5" name="Footer Placeholder 4">
            <a:extLst>
              <a:ext uri="{FF2B5EF4-FFF2-40B4-BE49-F238E27FC236}">
                <a16:creationId xmlns:a16="http://schemas.microsoft.com/office/drawing/2014/main" id="{214B69F8-84E2-1019-4FB7-0770A286F2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857C18-833C-4A1C-97D5-28C027C0E5C6}"/>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419325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280E-C73D-360A-DADC-7D98C696298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2F85F3A-15B9-7470-1056-53C4594FAFDD}"/>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C31A56-374B-E335-EFED-875AE171B047}"/>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5" name="Footer Placeholder 4">
            <a:extLst>
              <a:ext uri="{FF2B5EF4-FFF2-40B4-BE49-F238E27FC236}">
                <a16:creationId xmlns:a16="http://schemas.microsoft.com/office/drawing/2014/main" id="{D37FBC20-B488-C5DB-0E19-86C6A75842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F369CF-F67F-1B47-0EF5-50920CE2E8F5}"/>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92373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A45D1-0BFE-5B36-2424-7C27267903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BE10AB-6C35-A86E-F90B-61032CDACA1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47E8E6-225B-4F35-434E-A6B815366BEB}"/>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1BE71C-0A15-DF7B-7AAD-F6DAF6FDEC5D}"/>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6" name="Footer Placeholder 5">
            <a:extLst>
              <a:ext uri="{FF2B5EF4-FFF2-40B4-BE49-F238E27FC236}">
                <a16:creationId xmlns:a16="http://schemas.microsoft.com/office/drawing/2014/main" id="{E2717BC1-E921-8934-D7B9-8595CA209D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DAF9D3-C178-A0E6-711F-5E9BDF7EA834}"/>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65109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6054-418F-A702-948E-9E9F19F09533}"/>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F8807E-A8C0-F1F3-8416-7C4E68C59FF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706C3-287C-4A19-91BE-C85E5C6AD96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5840E1-4DBB-F023-034C-5821355403CE}"/>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D20EE37-903F-B4ED-C6D5-6690D96C493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8FA413-FD62-4AF4-97B5-FF107B9D7E3E}"/>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8" name="Footer Placeholder 7">
            <a:extLst>
              <a:ext uri="{FF2B5EF4-FFF2-40B4-BE49-F238E27FC236}">
                <a16:creationId xmlns:a16="http://schemas.microsoft.com/office/drawing/2014/main" id="{44352887-6361-1242-C7E0-BF543E5F508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85E176-DB7A-6BB1-FBE6-FEEBF0017DBB}"/>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043838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99C67-6DE9-2464-369B-EBB3EFEE9A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50D6F9-5614-E4A1-5E44-3FD6E3F0E716}"/>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4" name="Footer Placeholder 3">
            <a:extLst>
              <a:ext uri="{FF2B5EF4-FFF2-40B4-BE49-F238E27FC236}">
                <a16:creationId xmlns:a16="http://schemas.microsoft.com/office/drawing/2014/main" id="{E769BE9E-BC99-9BB0-16C8-6E0896FD16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508F2E-047F-6873-8AB6-C3798E1E2396}"/>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1774171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7E8007-C8ED-6238-C020-071E1D5D627D}"/>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3" name="Footer Placeholder 2">
            <a:extLst>
              <a:ext uri="{FF2B5EF4-FFF2-40B4-BE49-F238E27FC236}">
                <a16:creationId xmlns:a16="http://schemas.microsoft.com/office/drawing/2014/main" id="{DE0122A9-DBCB-ECBC-F7B8-E2F90C75FFA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DA0C25F-B589-4C9D-2567-D21E3AE3D486}"/>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4129002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B8579-1873-5919-32DF-5D4FA7D1FF2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314B979-1A9B-D563-E5B7-71332F14233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17F310-2D96-EF7D-FB4A-70A42C78AEE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80E25A5-BF3D-9C36-78E4-68A5AE36DFCA}"/>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6" name="Footer Placeholder 5">
            <a:extLst>
              <a:ext uri="{FF2B5EF4-FFF2-40B4-BE49-F238E27FC236}">
                <a16:creationId xmlns:a16="http://schemas.microsoft.com/office/drawing/2014/main" id="{64C04ED9-7D85-DD99-B18E-33D37749D75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DC5A72-FFE0-CDB1-837A-10142E142E10}"/>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2495402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2DDE-F0F3-6EFA-BF7F-80ADBC7F13E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824ED89-E51B-B44A-8F0E-F61C037A4F49}"/>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a:extLst>
              <a:ext uri="{FF2B5EF4-FFF2-40B4-BE49-F238E27FC236}">
                <a16:creationId xmlns:a16="http://schemas.microsoft.com/office/drawing/2014/main" id="{18BA802E-9C77-EA15-0EF9-BA7E2CBBA40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268449-FF2B-F17B-6FB4-E70C450F794C}"/>
              </a:ext>
            </a:extLst>
          </p:cNvPr>
          <p:cNvSpPr>
            <a:spLocks noGrp="1"/>
          </p:cNvSpPr>
          <p:nvPr>
            <p:ph type="dt" sz="half" idx="10"/>
          </p:nvPr>
        </p:nvSpPr>
        <p:spPr/>
        <p:txBody>
          <a:bodyPr/>
          <a:lstStyle/>
          <a:p>
            <a:fld id="{1D8BD707-D9CF-40AE-B4C6-C98DA3205C09}" type="datetimeFigureOut">
              <a:rPr lang="en-US" smtClean="0"/>
              <a:t>3/10/24</a:t>
            </a:fld>
            <a:endParaRPr lang="en-US" dirty="0"/>
          </a:p>
        </p:txBody>
      </p:sp>
      <p:sp>
        <p:nvSpPr>
          <p:cNvPr id="6" name="Footer Placeholder 5">
            <a:extLst>
              <a:ext uri="{FF2B5EF4-FFF2-40B4-BE49-F238E27FC236}">
                <a16:creationId xmlns:a16="http://schemas.microsoft.com/office/drawing/2014/main" id="{EEC884D5-9BC9-B70F-738E-DBADB89A7C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2B2A93-E053-0153-E836-08B8D719A133}"/>
              </a:ext>
            </a:extLst>
          </p:cNvPr>
          <p:cNvSpPr>
            <a:spLocks noGrp="1"/>
          </p:cNvSpPr>
          <p:nvPr>
            <p:ph type="sldNum" sz="quarter" idx="12"/>
          </p:nvPr>
        </p:nvSpPr>
        <p:spPr/>
        <p:txBody>
          <a:bodyPr/>
          <a:lstStyle/>
          <a:p>
            <a:fld id="{B6F15528-21DE-4FAA-801E-634DDDAF4B2B}" type="slidenum">
              <a:rPr lang="en-US" smtClean="0"/>
              <a:t>‹#›</a:t>
            </a:fld>
            <a:endParaRPr lang="en-US" dirty="0"/>
          </a:p>
        </p:txBody>
      </p:sp>
    </p:spTree>
    <p:extLst>
      <p:ext uri="{BB962C8B-B14F-4D97-AF65-F5344CB8AC3E}">
        <p14:creationId xmlns:p14="http://schemas.microsoft.com/office/powerpoint/2010/main" val="355470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D867AE-91D8-D4A5-C51D-2D5B350FCBA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554CA3-8752-5F40-3773-F5C8A6311A9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A5933-434D-126D-5A7D-B39BBFD849E4}"/>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D8BD707-D9CF-40AE-B4C6-C98DA3205C09}" type="datetimeFigureOut">
              <a:rPr lang="en-US" smtClean="0"/>
              <a:t>3/10/24</a:t>
            </a:fld>
            <a:endParaRPr lang="en-US" dirty="0"/>
          </a:p>
        </p:txBody>
      </p:sp>
      <p:sp>
        <p:nvSpPr>
          <p:cNvPr id="5" name="Footer Placeholder 4">
            <a:extLst>
              <a:ext uri="{FF2B5EF4-FFF2-40B4-BE49-F238E27FC236}">
                <a16:creationId xmlns:a16="http://schemas.microsoft.com/office/drawing/2014/main" id="{672E8E60-BCD6-483A-151B-01D4A6F80A32}"/>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F8821ED-5BAB-E499-81DF-09158E1D240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t>‹#›</a:t>
            </a:fld>
            <a:endParaRPr lang="en-US" dirty="0"/>
          </a:p>
        </p:txBody>
      </p:sp>
    </p:spTree>
    <p:extLst>
      <p:ext uri="{BB962C8B-B14F-4D97-AF65-F5344CB8AC3E}">
        <p14:creationId xmlns:p14="http://schemas.microsoft.com/office/powerpoint/2010/main" val="156206714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jpeg"/><Relationship Id="rId18" Type="http://schemas.openxmlformats.org/officeDocument/2006/relationships/image" Target="../media/image15.jpeg"/><Relationship Id="rId26" Type="http://schemas.openxmlformats.org/officeDocument/2006/relationships/image" Target="../media/image22.jpeg"/><Relationship Id="rId3" Type="http://schemas.openxmlformats.org/officeDocument/2006/relationships/image" Target="../media/image1.png"/><Relationship Id="rId21" Type="http://schemas.openxmlformats.org/officeDocument/2006/relationships/image" Target="../media/image18.jpeg"/><Relationship Id="rId7" Type="http://schemas.openxmlformats.org/officeDocument/2006/relationships/image" Target="../media/image4.jpeg"/><Relationship Id="rId12" Type="http://schemas.openxmlformats.org/officeDocument/2006/relationships/image" Target="../media/image9.jpeg"/><Relationship Id="rId17" Type="http://schemas.openxmlformats.org/officeDocument/2006/relationships/image" Target="../media/image14.jpeg"/><Relationship Id="rId25"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3.jpeg"/><Relationship Id="rId20"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3.jpeg"/><Relationship Id="rId11" Type="http://schemas.openxmlformats.org/officeDocument/2006/relationships/image" Target="../media/image8.jpeg"/><Relationship Id="rId24" Type="http://schemas.openxmlformats.org/officeDocument/2006/relationships/image" Target="../media/image21.png"/><Relationship Id="rId5" Type="http://schemas.openxmlformats.org/officeDocument/2006/relationships/image" Target="../media/image2.jpeg"/><Relationship Id="rId15" Type="http://schemas.openxmlformats.org/officeDocument/2006/relationships/image" Target="../media/image12.jpeg"/><Relationship Id="rId23" Type="http://schemas.openxmlformats.org/officeDocument/2006/relationships/image" Target="../media/image20.jpeg"/><Relationship Id="rId10" Type="http://schemas.openxmlformats.org/officeDocument/2006/relationships/image" Target="../media/image7.jpeg"/><Relationship Id="rId19"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6.jpeg"/><Relationship Id="rId14" Type="http://schemas.openxmlformats.org/officeDocument/2006/relationships/image" Target="../media/image11.jpeg"/><Relationship Id="rId22" Type="http://schemas.openxmlformats.org/officeDocument/2006/relationships/image" Target="../media/image19.jpeg"/><Relationship Id="rId27"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C1C1C"/>
        </a:solidFill>
        <a:effectLst/>
      </p:bgPr>
    </p:bg>
    <p:spTree>
      <p:nvGrpSpPr>
        <p:cNvPr id="1" name=""/>
        <p:cNvGrpSpPr/>
        <p:nvPr/>
      </p:nvGrpSpPr>
      <p:grpSpPr>
        <a:xfrm>
          <a:off x="0" y="0"/>
          <a:ext cx="0" cy="0"/>
          <a:chOff x="0" y="0"/>
          <a:chExt cx="0" cy="0"/>
        </a:xfrm>
      </p:grpSpPr>
      <p:pic>
        <p:nvPicPr>
          <p:cNvPr id="1026" name="Picture 2" descr="No photo description available.">
            <a:extLst>
              <a:ext uri="{FF2B5EF4-FFF2-40B4-BE49-F238E27FC236}">
                <a16:creationId xmlns:a16="http://schemas.microsoft.com/office/drawing/2014/main" id="{D8402676-4F2E-9222-358C-311CD85E1FA0}"/>
              </a:ext>
            </a:extLst>
          </p:cNvPr>
          <p:cNvPicPr>
            <a:picLocks noChangeAspect="1" noChangeArrowheads="1"/>
          </p:cNvPicPr>
          <p:nvPr/>
        </p:nvPicPr>
        <p:blipFill rotWithShape="1">
          <a:blip r:embed="rId3">
            <a:alphaModFix amt="11000"/>
            <a:extLst>
              <a:ext uri="{BEBA8EAE-BF5A-486C-A8C5-ECC9F3942E4B}">
                <a14:imgProps xmlns:a14="http://schemas.microsoft.com/office/drawing/2010/main">
                  <a14:imgLayer r:embed="rId4">
                    <a14:imgEffect>
                      <a14:colorTemperature colorTemp="4206"/>
                    </a14:imgEffect>
                    <a14:imgEffect>
                      <a14:saturation sat="99000"/>
                    </a14:imgEffect>
                  </a14:imgLayer>
                </a14:imgProps>
              </a:ext>
              <a:ext uri="{28A0092B-C50C-407E-A947-70E740481C1C}">
                <a14:useLocalDpi xmlns:a14="http://schemas.microsoft.com/office/drawing/2010/main" val="0"/>
              </a:ext>
            </a:extLst>
          </a:blip>
          <a:srcRect l="4919" b="18451"/>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1BEF269-FA41-D40A-A3D0-2E2638266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1699" y="-21099"/>
            <a:ext cx="3688839" cy="24612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7C294BEA-CEF1-84A7-6500-8E9A142E03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992"/>
          <a:stretch/>
        </p:blipFill>
        <p:spPr bwMode="auto">
          <a:xfrm>
            <a:off x="12706" y="2940753"/>
            <a:ext cx="2926271" cy="24612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7F4C91C7-58A4-4273-D8CD-FE12C2C26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022" y="-9113"/>
            <a:ext cx="5251257" cy="295575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50F4BCAE-F04E-29BE-5ED3-284D03A973A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7404" b="52126"/>
          <a:stretch/>
        </p:blipFill>
        <p:spPr bwMode="auto">
          <a:xfrm>
            <a:off x="15428916" y="2385739"/>
            <a:ext cx="2859084" cy="2215778"/>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a:extLst>
              <a:ext uri="{FF2B5EF4-FFF2-40B4-BE49-F238E27FC236}">
                <a16:creationId xmlns:a16="http://schemas.microsoft.com/office/drawing/2014/main" id="{5D5BC5C1-D179-E027-6699-41B2449813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5393" y="1546532"/>
            <a:ext cx="3163968" cy="4742658"/>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a:extLst>
              <a:ext uri="{FF2B5EF4-FFF2-40B4-BE49-F238E27FC236}">
                <a16:creationId xmlns:a16="http://schemas.microsoft.com/office/drawing/2014/main" id="{B64BAE79-9217-5886-E59D-E95E04BEF21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9755"/>
          <a:stretch/>
        </p:blipFill>
        <p:spPr bwMode="auto">
          <a:xfrm>
            <a:off x="7034978" y="-21099"/>
            <a:ext cx="4993185" cy="2839812"/>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a:extLst>
              <a:ext uri="{FF2B5EF4-FFF2-40B4-BE49-F238E27FC236}">
                <a16:creationId xmlns:a16="http://schemas.microsoft.com/office/drawing/2014/main" id="{4DCBB420-25D3-CC8F-2DBB-D684B286115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8108"/>
          <a:stretch/>
        </p:blipFill>
        <p:spPr bwMode="auto">
          <a:xfrm>
            <a:off x="14407778" y="4487174"/>
            <a:ext cx="3880222" cy="3642581"/>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a:extLst>
              <a:ext uri="{FF2B5EF4-FFF2-40B4-BE49-F238E27FC236}">
                <a16:creationId xmlns:a16="http://schemas.microsoft.com/office/drawing/2014/main" id="{2E180AF8-18E7-0E70-EEF5-32F9D68A55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1932" y="-21099"/>
            <a:ext cx="3713479" cy="248770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7FDEFE66-554E-1F71-882C-07A5964BFD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346132" y="2252769"/>
            <a:ext cx="4096914" cy="2733525"/>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a:extLst>
              <a:ext uri="{FF2B5EF4-FFF2-40B4-BE49-F238E27FC236}">
                <a16:creationId xmlns:a16="http://schemas.microsoft.com/office/drawing/2014/main" id="{A8DCBAF6-4409-F1BE-200E-57D81BCC40E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1857" r="11857"/>
          <a:stretch/>
        </p:blipFill>
        <p:spPr bwMode="auto">
          <a:xfrm>
            <a:off x="1842145" y="2108378"/>
            <a:ext cx="2662317" cy="3489948"/>
          </a:xfrm>
          <a:prstGeom prst="rect">
            <a:avLst/>
          </a:prstGeom>
          <a:noFill/>
          <a:extLst>
            <a:ext uri="{909E8E84-426E-40DD-AFC4-6F175D3DCCD1}">
              <a14:hiddenFill xmlns:a14="http://schemas.microsoft.com/office/drawing/2010/main">
                <a:solidFill>
                  <a:srgbClr val="FFFFFF"/>
                </a:solidFill>
              </a14:hiddenFill>
            </a:ext>
          </a:extLst>
        </p:spPr>
      </p:pic>
      <p:pic>
        <p:nvPicPr>
          <p:cNvPr id="9246" name="Picture 30">
            <a:extLst>
              <a:ext uri="{FF2B5EF4-FFF2-40B4-BE49-F238E27FC236}">
                <a16:creationId xmlns:a16="http://schemas.microsoft.com/office/drawing/2014/main" id="{9745DF13-1965-6ABE-A507-0DA0A1F40DF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77154" y="2296414"/>
            <a:ext cx="3919403" cy="2615088"/>
          </a:xfrm>
          <a:prstGeom prst="rect">
            <a:avLst/>
          </a:prstGeom>
          <a:noFill/>
          <a:extLst>
            <a:ext uri="{909E8E84-426E-40DD-AFC4-6F175D3DCCD1}">
              <a14:hiddenFill xmlns:a14="http://schemas.microsoft.com/office/drawing/2010/main">
                <a:solidFill>
                  <a:srgbClr val="FFFFFF"/>
                </a:solidFill>
              </a14:hiddenFill>
            </a:ext>
          </a:extLst>
        </p:spPr>
      </p:pic>
      <p:pic>
        <p:nvPicPr>
          <p:cNvPr id="9254" name="Picture 38">
            <a:extLst>
              <a:ext uri="{FF2B5EF4-FFF2-40B4-BE49-F238E27FC236}">
                <a16:creationId xmlns:a16="http://schemas.microsoft.com/office/drawing/2014/main" id="{73F746E8-CB07-BA1A-37B4-202C52DB0B0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21669" y="4856165"/>
            <a:ext cx="4535648" cy="3026256"/>
          </a:xfrm>
          <a:prstGeom prst="rect">
            <a:avLst/>
          </a:prstGeom>
          <a:noFill/>
          <a:extLst>
            <a:ext uri="{909E8E84-426E-40DD-AFC4-6F175D3DCCD1}">
              <a14:hiddenFill xmlns:a14="http://schemas.microsoft.com/office/drawing/2010/main">
                <a:solidFill>
                  <a:srgbClr val="FFFFFF"/>
                </a:solidFill>
              </a14:hiddenFill>
            </a:ext>
          </a:extLst>
        </p:spPr>
      </p:pic>
      <p:pic>
        <p:nvPicPr>
          <p:cNvPr id="9252" name="Picture 36">
            <a:extLst>
              <a:ext uri="{FF2B5EF4-FFF2-40B4-BE49-F238E27FC236}">
                <a16:creationId xmlns:a16="http://schemas.microsoft.com/office/drawing/2014/main" id="{CC8C0906-FC90-CF27-8197-1E291195C4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29524" y="2423"/>
            <a:ext cx="3552425" cy="2664319"/>
          </a:xfrm>
          <a:prstGeom prst="rect">
            <a:avLst/>
          </a:prstGeom>
          <a:noFill/>
          <a:extLst>
            <a:ext uri="{909E8E84-426E-40DD-AFC4-6F175D3DCCD1}">
              <a14:hiddenFill xmlns:a14="http://schemas.microsoft.com/office/drawing/2010/main">
                <a:solidFill>
                  <a:srgbClr val="FFFFFF"/>
                </a:solidFill>
              </a14:hiddenFill>
            </a:ext>
          </a:extLst>
        </p:spPr>
      </p:pic>
      <p:pic>
        <p:nvPicPr>
          <p:cNvPr id="9244" name="Picture 28">
            <a:extLst>
              <a:ext uri="{FF2B5EF4-FFF2-40B4-BE49-F238E27FC236}">
                <a16:creationId xmlns:a16="http://schemas.microsoft.com/office/drawing/2014/main" id="{1B838C37-7457-453C-A625-E99FD17EF4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719587" y="4983127"/>
            <a:ext cx="4676587" cy="3120293"/>
          </a:xfrm>
          <a:prstGeom prst="rect">
            <a:avLst/>
          </a:prstGeom>
          <a:noFill/>
          <a:extLst>
            <a:ext uri="{909E8E84-426E-40DD-AFC4-6F175D3DCCD1}">
              <a14:hiddenFill xmlns:a14="http://schemas.microsoft.com/office/drawing/2010/main">
                <a:solidFill>
                  <a:srgbClr val="FFFFFF"/>
                </a:solidFill>
              </a14:hiddenFill>
            </a:ext>
          </a:extLst>
        </p:spPr>
      </p:pic>
      <p:pic>
        <p:nvPicPr>
          <p:cNvPr id="9248" name="Picture 32">
            <a:extLst>
              <a:ext uri="{FF2B5EF4-FFF2-40B4-BE49-F238E27FC236}">
                <a16:creationId xmlns:a16="http://schemas.microsoft.com/office/drawing/2014/main" id="{D3E55C8C-10DD-1B3E-0A15-CCCAD9235D53}"/>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9807"/>
          <a:stretch/>
        </p:blipFill>
        <p:spPr bwMode="auto">
          <a:xfrm>
            <a:off x="12465427" y="6235299"/>
            <a:ext cx="2951110" cy="4000880"/>
          </a:xfrm>
          <a:prstGeom prst="rect">
            <a:avLst/>
          </a:prstGeom>
          <a:noFill/>
          <a:extLst>
            <a:ext uri="{909E8E84-426E-40DD-AFC4-6F175D3DCCD1}">
              <a14:hiddenFill xmlns:a14="http://schemas.microsoft.com/office/drawing/2010/main">
                <a:solidFill>
                  <a:srgbClr val="FFFFFF"/>
                </a:solidFill>
              </a14:hiddenFill>
            </a:ext>
          </a:extLst>
        </p:spPr>
      </p:pic>
      <p:pic>
        <p:nvPicPr>
          <p:cNvPr id="9238" name="Picture 22">
            <a:extLst>
              <a:ext uri="{FF2B5EF4-FFF2-40B4-BE49-F238E27FC236}">
                <a16:creationId xmlns:a16="http://schemas.microsoft.com/office/drawing/2014/main" id="{EFC53B66-0922-EA15-17CF-5B806B8E2794}"/>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11643" r="7484"/>
          <a:stretch/>
        </p:blipFill>
        <p:spPr bwMode="auto">
          <a:xfrm>
            <a:off x="-2984" y="5402005"/>
            <a:ext cx="3703660" cy="2900026"/>
          </a:xfrm>
          <a:prstGeom prst="rect">
            <a:avLst/>
          </a:prstGeom>
          <a:noFill/>
          <a:extLst>
            <a:ext uri="{909E8E84-426E-40DD-AFC4-6F175D3DCCD1}">
              <a14:hiddenFill xmlns:a14="http://schemas.microsoft.com/office/drawing/2010/main">
                <a:solidFill>
                  <a:srgbClr val="FFFFFF"/>
                </a:solidFill>
              </a14:hiddenFill>
            </a:ext>
          </a:extLst>
        </p:spPr>
      </p:pic>
      <p:pic>
        <p:nvPicPr>
          <p:cNvPr id="9250" name="Picture 34">
            <a:extLst>
              <a:ext uri="{FF2B5EF4-FFF2-40B4-BE49-F238E27FC236}">
                <a16:creationId xmlns:a16="http://schemas.microsoft.com/office/drawing/2014/main" id="{E11B6411-0F32-7F21-CF53-0049F6248B9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r="18947" b="17942"/>
          <a:stretch/>
        </p:blipFill>
        <p:spPr bwMode="auto">
          <a:xfrm>
            <a:off x="3672" y="7837570"/>
            <a:ext cx="3629921" cy="2449430"/>
          </a:xfrm>
          <a:prstGeom prst="rect">
            <a:avLst/>
          </a:prstGeom>
          <a:noFill/>
          <a:extLst>
            <a:ext uri="{909E8E84-426E-40DD-AFC4-6F175D3DCCD1}">
              <a14:hiddenFill xmlns:a14="http://schemas.microsoft.com/office/drawing/2010/main">
                <a:solidFill>
                  <a:srgbClr val="FFFFFF"/>
                </a:solidFill>
              </a14:hiddenFill>
            </a:ext>
          </a:extLst>
        </p:spPr>
      </p:pic>
      <p:pic>
        <p:nvPicPr>
          <p:cNvPr id="9256" name="Picture 40">
            <a:extLst>
              <a:ext uri="{FF2B5EF4-FFF2-40B4-BE49-F238E27FC236}">
                <a16:creationId xmlns:a16="http://schemas.microsoft.com/office/drawing/2014/main" id="{E030DF2A-9AC2-16BD-EEA3-8EC270FC704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2540" r="30654"/>
          <a:stretch/>
        </p:blipFill>
        <p:spPr bwMode="auto">
          <a:xfrm>
            <a:off x="7291362" y="6887837"/>
            <a:ext cx="2434816" cy="339225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949B3033-71C4-ADD3-C72D-4CEF318B947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503280" y="7646436"/>
            <a:ext cx="3949761" cy="2641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3BC91015-B8A5-A2C8-6351-088D6BDE60BE}"/>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rightnessContrast bright="34000"/>
                    </a14:imgEffect>
                  </a14:imgLayer>
                </a14:imgProps>
              </a:ext>
              <a:ext uri="{28A0092B-C50C-407E-A947-70E740481C1C}">
                <a14:useLocalDpi xmlns:a14="http://schemas.microsoft.com/office/drawing/2010/main" val="0"/>
              </a:ext>
            </a:extLst>
          </a:blip>
          <a:srcRect l="14524" r="5563"/>
          <a:stretch/>
        </p:blipFill>
        <p:spPr bwMode="auto">
          <a:xfrm>
            <a:off x="9719587" y="7066725"/>
            <a:ext cx="3579547" cy="319055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137733E7-1AE3-60E3-0605-6B4C1C0D218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6019" b="22825"/>
          <a:stretch/>
        </p:blipFill>
        <p:spPr bwMode="auto">
          <a:xfrm>
            <a:off x="15417261" y="6705654"/>
            <a:ext cx="2864688" cy="357443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A4109CE-4524-7E2B-A053-487B0DBDBCF8}"/>
              </a:ext>
            </a:extLst>
          </p:cNvPr>
          <p:cNvSpPr/>
          <p:nvPr/>
        </p:nvSpPr>
        <p:spPr>
          <a:xfrm>
            <a:off x="12700" y="-35253"/>
            <a:ext cx="18288000" cy="10308098"/>
          </a:xfrm>
          <a:prstGeom prst="rect">
            <a:avLst/>
          </a:prstGeom>
          <a:solidFill>
            <a:srgbClr val="015577">
              <a:alpha val="41525"/>
            </a:srgbClr>
          </a:soli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F771A34-2317-4606-18F1-38CF777C2FB4}"/>
              </a:ext>
            </a:extLst>
          </p:cNvPr>
          <p:cNvSpPr/>
          <p:nvPr/>
        </p:nvSpPr>
        <p:spPr>
          <a:xfrm>
            <a:off x="3999357" y="3086172"/>
            <a:ext cx="10289285" cy="3026256"/>
          </a:xfrm>
          <a:prstGeom prst="rect">
            <a:avLst/>
          </a:prstGeom>
          <a:solidFill>
            <a:srgbClr val="015577"/>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D8E2348-B78A-B566-56D6-86B7B553306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545835" y="3333942"/>
            <a:ext cx="9212804" cy="1504758"/>
          </a:xfrm>
          <a:prstGeom prst="rect">
            <a:avLst/>
          </a:prstGeom>
          <a:effectLst>
            <a:outerShdw blurRad="50800" dist="38100" dir="2700000" algn="tl" rotWithShape="0">
              <a:prstClr val="black">
                <a:alpha val="87993"/>
              </a:prstClr>
            </a:outerShdw>
          </a:effectLst>
        </p:spPr>
      </p:pic>
      <p:sp>
        <p:nvSpPr>
          <p:cNvPr id="15" name="object 15"/>
          <p:cNvSpPr txBox="1">
            <a:spLocks noGrp="1"/>
          </p:cNvSpPr>
          <p:nvPr>
            <p:ph type="subTitle" idx="4"/>
          </p:nvPr>
        </p:nvSpPr>
        <p:spPr>
          <a:xfrm>
            <a:off x="4469497" y="4898537"/>
            <a:ext cx="9214554" cy="472052"/>
          </a:xfrm>
          <a:prstGeom prst="rect">
            <a:avLst/>
          </a:prstGeom>
        </p:spPr>
        <p:txBody>
          <a:bodyPr vert="horz" wrap="square" lIns="0" tIns="12065" rIns="0" bIns="0" rtlCol="0">
            <a:spAutoFit/>
          </a:bodyPr>
          <a:lstStyle/>
          <a:p>
            <a:pPr marL="0" marR="5080" indent="0" algn="ctr">
              <a:lnSpc>
                <a:spcPct val="116700"/>
              </a:lnSpc>
              <a:spcBef>
                <a:spcPts val="95"/>
              </a:spcBef>
              <a:buNone/>
            </a:pPr>
            <a:r>
              <a:rPr lang="en-US" sz="2700" spc="130" dirty="0">
                <a:ln w="0">
                  <a:noFill/>
                </a:ln>
                <a:solidFill>
                  <a:schemeClr val="bg1"/>
                </a:solidFill>
              </a:rPr>
              <a:t>COMMUNITY ENGAGEMENT PRESENTATION 2024</a:t>
            </a:r>
            <a:endParaRPr sz="2700" dirty="0">
              <a:ln w="0">
                <a:noFill/>
              </a:ln>
              <a:solidFill>
                <a:schemeClr val="bg1"/>
              </a:solidFill>
            </a:endParaRPr>
          </a:p>
        </p:txBody>
      </p:sp>
      <p:sp>
        <p:nvSpPr>
          <p:cNvPr id="11" name="Rectangle 10">
            <a:extLst>
              <a:ext uri="{FF2B5EF4-FFF2-40B4-BE49-F238E27FC236}">
                <a16:creationId xmlns:a16="http://schemas.microsoft.com/office/drawing/2014/main" id="{449CABBA-7EBC-8DF9-AF32-75A6C0CC3DEF}"/>
              </a:ext>
            </a:extLst>
          </p:cNvPr>
          <p:cNvSpPr/>
          <p:nvPr/>
        </p:nvSpPr>
        <p:spPr>
          <a:xfrm>
            <a:off x="5077789" y="5554981"/>
            <a:ext cx="8072406"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9CCFAB6-D531-0993-6A5C-0AE7764ABA3B}"/>
              </a:ext>
            </a:extLst>
          </p:cNvPr>
          <p:cNvSpPr txBox="1"/>
          <p:nvPr/>
        </p:nvSpPr>
        <p:spPr>
          <a:xfrm>
            <a:off x="838200" y="1866900"/>
            <a:ext cx="10185547" cy="9756517"/>
          </a:xfrm>
          <a:prstGeom prst="rect">
            <a:avLst/>
          </a:prstGeom>
          <a:noFill/>
        </p:spPr>
        <p:txBody>
          <a:bodyPr wrap="square">
            <a:spAutoFit/>
          </a:bodyPr>
          <a:lstStyle/>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LOCAL VENDOR WORKSHOPS – LITTLE VILLAGE &amp; NORTH LAWNDALE</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3 JOB FAIRS </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3 PARK CLEANUPS </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TICKETS FOR LOCAL RESIDENTS</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RIOT FEST INTERNSHIP</a:t>
            </a:r>
            <a:br>
              <a:rPr lang="en-US" b="1" dirty="0">
                <a:solidFill>
                  <a:srgbClr val="015577"/>
                </a:solidFill>
                <a:latin typeface="Arial" panose="020B0604020202020204" pitchFamily="34" charset="0"/>
                <a:cs typeface="Arial" panose="020B0604020202020204" pitchFamily="34" charset="0"/>
              </a:rPr>
            </a:br>
            <a:r>
              <a:rPr lang="en-US" b="1" dirty="0">
                <a:solidFill>
                  <a:srgbClr val="015577"/>
                </a:solidFill>
                <a:latin typeface="Arial" panose="020B0604020202020204" pitchFamily="34" charset="0"/>
                <a:cs typeface="Arial" panose="020B0604020202020204" pitchFamily="34" charset="0"/>
              </a:rPr>
              <a:t>LOCAL BANDS AT THE FEST</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COMMUNITY SPOTLIGHT (HIGHLIGHTING LOCAL BUSINESSES)</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COMMUNITY CORNER @ RIOT FEST</a:t>
            </a:r>
          </a:p>
          <a:p>
            <a:endParaRPr lang="en-US" b="1"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BOXING OUT NEGATIVITY JUNETEENTH EVENT </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HARMONY COMMUNITY CARE FOOD PANTRY</a:t>
            </a:r>
            <a:endParaRPr lang="en-US" b="1"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VILLAGE LEADERSHIP ACADEMY JUNETEENTH EVENT</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HAMMOND COMMUNITY GARDENS PROJECT </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STREET LOVE RIDE PARTNERSHIP</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LITTLE VILLAGE ROTARY CLUB 5k PEACE RUN</a:t>
            </a:r>
            <a:endParaRPr lang="en-US" b="1"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26TH STREET CARNIVAL &amp; FAIR</a:t>
            </a:r>
          </a:p>
          <a:p>
            <a:pPr marL="342900" indent="-342900">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BOXING OUT NEGATIVITY</a:t>
            </a:r>
            <a:r>
              <a:rPr lang="en-US" b="1" dirty="0">
                <a:solidFill>
                  <a:srgbClr val="015577"/>
                </a:solidFill>
                <a:latin typeface="Arial" panose="020B0604020202020204" pitchFamily="34" charset="0"/>
                <a:cs typeface="Arial" panose="020B0604020202020204" pitchFamily="34" charset="0"/>
              </a:rPr>
              <a:t> BACK TO SCHOOL</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WHITE SOX BASEBALL YOUTH CAMP</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WHITE SOX ANTIBULLYING WITH SAUCEDO SCHOOL</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BOOK DRIVE FOR CHICAGO YOUTH CENTER</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LEARN CHARTER DECISION NIGHT</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SHARE THE WARMTH COAT DRIVE</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HAMMOND ELEMENTARY SCHOOL – LITTLE LIBRARY</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DOUGLASS PARK ADVISORY COUNCIL COMMEDY SHOW</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24</a:t>
            </a:r>
            <a:r>
              <a:rPr lang="en-US" b="1" baseline="30000" dirty="0">
                <a:solidFill>
                  <a:srgbClr val="015577"/>
                </a:solidFill>
                <a:latin typeface="Arial" panose="020B0604020202020204" pitchFamily="34" charset="0"/>
                <a:cs typeface="Arial" panose="020B0604020202020204" pitchFamily="34" charset="0"/>
              </a:rPr>
              <a:t>th</a:t>
            </a:r>
            <a:r>
              <a:rPr lang="en-US" b="1" dirty="0">
                <a:solidFill>
                  <a:srgbClr val="015577"/>
                </a:solidFill>
                <a:latin typeface="Arial" panose="020B0604020202020204" pitchFamily="34" charset="0"/>
                <a:cs typeface="Arial" panose="020B0604020202020204" pitchFamily="34" charset="0"/>
              </a:rPr>
              <a:t>  WARD CHRISTMAS TREE LIGHTING</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SANTAS WORKSHOP TOY GIVEAWAY @ SOULE</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HOLIDAY TOY GIVEAWAY – SUMNER MATH &amp; SCIENCE ACADEMY &amp; CROWN ACADEMY</a:t>
            </a:r>
          </a:p>
          <a:p>
            <a:pPr marL="342900" indent="-342900" algn="l">
              <a:buFont typeface="Arial" panose="020B0604020202020204" pitchFamily="34" charset="0"/>
              <a:buChar char="•"/>
            </a:pPr>
            <a:endParaRPr lang="en-US" sz="1500" b="1" dirty="0">
              <a:solidFill>
                <a:srgbClr val="B2E1ED"/>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1500" b="1" dirty="0">
              <a:solidFill>
                <a:srgbClr val="B2E1ED"/>
              </a:solidFill>
              <a:latin typeface="Arial" panose="020B0604020202020204" pitchFamily="34" charset="0"/>
              <a:cs typeface="Arial" panose="020B0604020202020204" pitchFamily="34" charset="0"/>
            </a:endParaRPr>
          </a:p>
          <a:p>
            <a:pPr algn="l"/>
            <a:endParaRPr lang="en-US" sz="2000" b="1" i="0" dirty="0">
              <a:solidFill>
                <a:schemeClr val="bg1"/>
              </a:solidFill>
              <a:effectLst/>
              <a:latin typeface="Arial" panose="020B0604020202020204" pitchFamily="34" charset="0"/>
              <a:cs typeface="Arial" panose="020B0604020202020204" pitchFamily="34" charset="0"/>
            </a:endParaRPr>
          </a:p>
          <a:p>
            <a:pPr algn="l"/>
            <a:endParaRPr lang="en-US" sz="2000" b="0" i="0" dirty="0">
              <a:solidFill>
                <a:srgbClr val="D1D5DB"/>
              </a:solidFill>
              <a:effectLst/>
              <a:latin typeface="Arial" panose="020B0604020202020204" pitchFamily="34" charset="0"/>
              <a:cs typeface="Arial" panose="020B0604020202020204" pitchFamily="34" charset="0"/>
            </a:endParaRPr>
          </a:p>
          <a:p>
            <a:pPr algn="l"/>
            <a:endParaRPr lang="en-US" b="0" i="0" dirty="0">
              <a:solidFill>
                <a:srgbClr val="D1D5DB"/>
              </a:solidFill>
              <a:effectLst/>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8440" name="Picture 8">
            <a:extLst>
              <a:ext uri="{FF2B5EF4-FFF2-40B4-BE49-F238E27FC236}">
                <a16:creationId xmlns:a16="http://schemas.microsoft.com/office/drawing/2014/main" id="{B4B3170A-25EC-FFB6-699F-53F24657F1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08" t="19042" r="4916" b="17559"/>
          <a:stretch/>
        </p:blipFill>
        <p:spPr bwMode="auto">
          <a:xfrm>
            <a:off x="11277598" y="5143500"/>
            <a:ext cx="5936531" cy="3361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442" name="Picture 10">
            <a:extLst>
              <a:ext uri="{FF2B5EF4-FFF2-40B4-BE49-F238E27FC236}">
                <a16:creationId xmlns:a16="http://schemas.microsoft.com/office/drawing/2014/main" id="{518837D9-DB9C-4D7C-5D8F-09F874BB4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2" t="15472" r="8974" b="19915"/>
          <a:stretch/>
        </p:blipFill>
        <p:spPr bwMode="auto">
          <a:xfrm>
            <a:off x="11277600" y="1238797"/>
            <a:ext cx="5936530" cy="3361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L-Shape 2">
            <a:extLst>
              <a:ext uri="{FF2B5EF4-FFF2-40B4-BE49-F238E27FC236}">
                <a16:creationId xmlns:a16="http://schemas.microsoft.com/office/drawing/2014/main" id="{7D742355-902C-C927-35EF-8E707A879BE5}"/>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Shape 4">
            <a:extLst>
              <a:ext uri="{FF2B5EF4-FFF2-40B4-BE49-F238E27FC236}">
                <a16:creationId xmlns:a16="http://schemas.microsoft.com/office/drawing/2014/main" id="{B4717EAD-760D-114B-3B5D-9180DAF68077}"/>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AD34283-3E83-79DA-4FA2-23BA2643688A}"/>
              </a:ext>
            </a:extLst>
          </p:cNvPr>
          <p:cNvSpPr txBox="1"/>
          <p:nvPr/>
        </p:nvSpPr>
        <p:spPr>
          <a:xfrm>
            <a:off x="533400" y="463838"/>
            <a:ext cx="10134600" cy="646331"/>
          </a:xfrm>
          <a:prstGeom prst="rect">
            <a:avLst/>
          </a:prstGeom>
          <a:noFill/>
        </p:spPr>
        <p:txBody>
          <a:bodyPr wrap="square" rtlCol="0">
            <a:spAutoFit/>
          </a:bodyPr>
          <a:lstStyle/>
          <a:p>
            <a:pPr algn="l"/>
            <a:r>
              <a:rPr lang="en-US" sz="3600" b="1" dirty="0">
                <a:solidFill>
                  <a:srgbClr val="015577"/>
                </a:solidFill>
                <a:latin typeface="Arial" panose="020B0604020202020204" pitchFamily="34" charset="0"/>
                <a:cs typeface="Arial" panose="020B0604020202020204" pitchFamily="34" charset="0"/>
              </a:rPr>
              <a:t>2023 COMPLETED EVENTS &amp; INTIATIVES</a:t>
            </a:r>
            <a:endParaRPr lang="en-US" sz="3600" dirty="0"/>
          </a:p>
        </p:txBody>
      </p:sp>
      <p:sp>
        <p:nvSpPr>
          <p:cNvPr id="7" name="TextBox 6">
            <a:extLst>
              <a:ext uri="{FF2B5EF4-FFF2-40B4-BE49-F238E27FC236}">
                <a16:creationId xmlns:a16="http://schemas.microsoft.com/office/drawing/2014/main" id="{4F4B7AD5-3941-3788-8476-70447D93D045}"/>
              </a:ext>
            </a:extLst>
          </p:cNvPr>
          <p:cNvSpPr txBox="1"/>
          <p:nvPr/>
        </p:nvSpPr>
        <p:spPr>
          <a:xfrm>
            <a:off x="562303" y="1024723"/>
            <a:ext cx="8768810" cy="461665"/>
          </a:xfrm>
          <a:prstGeom prst="rect">
            <a:avLst/>
          </a:prstGeom>
          <a:noFill/>
        </p:spPr>
        <p:txBody>
          <a:bodyPr wrap="square" rtlCol="0">
            <a:spAutoFit/>
          </a:bodyPr>
          <a:lstStyle/>
          <a:p>
            <a:r>
              <a:rPr lang="en-US" sz="2400" i="0" dirty="0">
                <a:effectLst/>
                <a:latin typeface="Arial" panose="020B0604020202020204" pitchFamily="34" charset="0"/>
                <a:cs typeface="Arial" panose="020B0604020202020204" pitchFamily="34" charset="0"/>
              </a:rPr>
              <a:t>HIGHLIGHTS &amp; ACHIEVEMENTS </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7986518-77E8-DAA9-D872-A7121AE67F67}"/>
              </a:ext>
            </a:extLst>
          </p:cNvPr>
          <p:cNvSpPr/>
          <p:nvPr/>
        </p:nvSpPr>
        <p:spPr>
          <a:xfrm rot="10800000" flipV="1">
            <a:off x="628110" y="1584060"/>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B7182D6-60E8-7C10-57EB-D3A117A37784}"/>
              </a:ext>
            </a:extLst>
          </p:cNvPr>
          <p:cNvSpPr/>
          <p:nvPr/>
        </p:nvSpPr>
        <p:spPr>
          <a:xfrm rot="10800000" flipV="1">
            <a:off x="1295400" y="4229100"/>
            <a:ext cx="3715290" cy="45721"/>
          </a:xfrm>
          <a:prstGeom prst="rect">
            <a:avLst/>
          </a:prstGeom>
          <a:solidFill>
            <a:schemeClr val="tx1">
              <a:alpha val="871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9424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UMD Junior Scholars Program for 11th graders – Calvert County Minority  Business Alliance">
            <a:extLst>
              <a:ext uri="{FF2B5EF4-FFF2-40B4-BE49-F238E27FC236}">
                <a16:creationId xmlns:a16="http://schemas.microsoft.com/office/drawing/2014/main" id="{03F07022-E9EE-2BE6-912C-C435A0DE0F06}"/>
              </a:ext>
            </a:extLst>
          </p:cNvPr>
          <p:cNvPicPr>
            <a:picLocks noChangeAspect="1" noChangeArrowheads="1"/>
          </p:cNvPicPr>
          <p:nvPr/>
        </p:nvPicPr>
        <p:blipFill rotWithShape="1">
          <a:blip r:embed="rId2">
            <a:alphaModFix amt="6000"/>
            <a:extLst>
              <a:ext uri="{28A0092B-C50C-407E-A947-70E740481C1C}">
                <a14:useLocalDpi xmlns:a14="http://schemas.microsoft.com/office/drawing/2010/main" val="0"/>
              </a:ext>
            </a:extLst>
          </a:blip>
          <a:srcRect l="6661" t="6984" r="4533" b="6984"/>
          <a:stretch/>
        </p:blipFill>
        <p:spPr bwMode="auto">
          <a:xfrm>
            <a:off x="0" y="1"/>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CCFAB6-D531-0993-6A5C-0AE7764ABA3B}"/>
              </a:ext>
            </a:extLst>
          </p:cNvPr>
          <p:cNvSpPr txBox="1"/>
          <p:nvPr/>
        </p:nvSpPr>
        <p:spPr>
          <a:xfrm>
            <a:off x="1254656" y="2293620"/>
            <a:ext cx="10171057" cy="8956298"/>
          </a:xfrm>
          <a:prstGeom prst="rect">
            <a:avLst/>
          </a:prstGeom>
          <a:noFill/>
        </p:spPr>
        <p:txBody>
          <a:bodyPr wrap="square">
            <a:spAutoFit/>
          </a:bodyPr>
          <a:lstStyle/>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NORTH LAWNDALE EAGLES 34th ANNIVERSARY – </a:t>
            </a:r>
            <a:r>
              <a:rPr lang="en-US" i="0" dirty="0">
                <a:effectLst/>
                <a:latin typeface="Arial" panose="020B0604020202020204" pitchFamily="34" charset="0"/>
                <a:cs typeface="Arial" panose="020B0604020202020204" pitchFamily="34" charset="0"/>
              </a:rPr>
              <a:t>MARCH 16</a:t>
            </a:r>
            <a:r>
              <a:rPr lang="en-US" i="0" baseline="30000" dirty="0">
                <a:effectLst/>
                <a:latin typeface="Arial" panose="020B0604020202020204" pitchFamily="34" charset="0"/>
                <a:cs typeface="Arial" panose="020B0604020202020204" pitchFamily="34" charset="0"/>
              </a:rPr>
              <a:t>th</a:t>
            </a:r>
            <a:r>
              <a:rPr lang="en-US" i="0" dirty="0">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EASTER EGG HUNT WITH DPAC - </a:t>
            </a:r>
            <a:r>
              <a:rPr lang="en-US" i="0" dirty="0">
                <a:solidFill>
                  <a:srgbClr val="015577"/>
                </a:solidFill>
                <a:effectLst/>
                <a:latin typeface="Arial" panose="020B0604020202020204" pitchFamily="34" charset="0"/>
                <a:cs typeface="Arial" panose="020B0604020202020204" pitchFamily="34" charset="0"/>
              </a:rPr>
              <a:t>MARCH 31</a:t>
            </a:r>
            <a:r>
              <a:rPr lang="en-US" i="0" baseline="30000" dirty="0">
                <a:solidFill>
                  <a:srgbClr val="015577"/>
                </a:solidFill>
                <a:effectLst/>
                <a:latin typeface="Arial" panose="020B0604020202020204" pitchFamily="34" charset="0"/>
                <a:cs typeface="Arial" panose="020B0604020202020204" pitchFamily="34" charset="0"/>
              </a:rPr>
              <a:t>st</a:t>
            </a:r>
            <a:r>
              <a:rPr lang="en-US" i="0" dirty="0">
                <a:solidFill>
                  <a:srgbClr val="015577"/>
                </a:solidFill>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BIKE OUT NEGATIVITY – </a:t>
            </a:r>
            <a:r>
              <a:rPr lang="en-US" dirty="0">
                <a:solidFill>
                  <a:srgbClr val="015577"/>
                </a:solidFill>
                <a:latin typeface="Arial" panose="020B0604020202020204" pitchFamily="34" charset="0"/>
                <a:cs typeface="Arial" panose="020B0604020202020204" pitchFamily="34" charset="0"/>
              </a:rPr>
              <a:t>MAY 18</a:t>
            </a:r>
            <a:r>
              <a:rPr lang="en-US" baseline="30000" dirty="0">
                <a:solidFill>
                  <a:srgbClr val="015577"/>
                </a:solidFill>
                <a:latin typeface="Arial" panose="020B0604020202020204" pitchFamily="34" charset="0"/>
                <a:cs typeface="Arial" panose="020B0604020202020204" pitchFamily="34" charset="0"/>
              </a:rPr>
              <a:t>th</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LITTLE VILLAGE ROTARY CLUB (CARRERA POR LA PAZ) </a:t>
            </a:r>
            <a:r>
              <a:rPr lang="en-US" i="0" dirty="0">
                <a:effectLst/>
                <a:latin typeface="Arial" panose="020B0604020202020204" pitchFamily="34" charset="0"/>
                <a:cs typeface="Arial" panose="020B0604020202020204" pitchFamily="34" charset="0"/>
              </a:rPr>
              <a:t>MAY 18</a:t>
            </a:r>
            <a:r>
              <a:rPr lang="en-US" i="0" baseline="30000" dirty="0">
                <a:effectLst/>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BOXING OUT NEGATIVITY - </a:t>
            </a:r>
            <a:r>
              <a:rPr lang="en-US" i="0" dirty="0">
                <a:effectLst/>
                <a:latin typeface="Arial" panose="020B0604020202020204" pitchFamily="34" charset="0"/>
                <a:cs typeface="Arial" panose="020B0604020202020204" pitchFamily="34" charset="0"/>
              </a:rPr>
              <a:t>JUNETEENTH</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VILLAGE FEST - </a:t>
            </a:r>
            <a:r>
              <a:rPr lang="en-US" i="0" dirty="0">
                <a:effectLst/>
                <a:latin typeface="Arial" panose="020B0604020202020204" pitchFamily="34" charset="0"/>
                <a:cs typeface="Arial" panose="020B0604020202020204" pitchFamily="34" charset="0"/>
              </a:rPr>
              <a:t>JUNETEENTH</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FATHER’S DAY FAMILY PHOTO’S – </a:t>
            </a:r>
            <a:r>
              <a:rPr lang="en-US" i="0" dirty="0">
                <a:effectLst/>
                <a:latin typeface="Arial" panose="020B0604020202020204" pitchFamily="34" charset="0"/>
                <a:cs typeface="Arial" panose="020B0604020202020204" pitchFamily="34" charset="0"/>
              </a:rPr>
              <a:t>JUNE 6</a:t>
            </a:r>
            <a:r>
              <a:rPr lang="en-US" i="0" baseline="30000" dirty="0">
                <a:effectLst/>
                <a:latin typeface="Arial" panose="020B0604020202020204" pitchFamily="34" charset="0"/>
                <a:cs typeface="Arial" panose="020B0604020202020204" pitchFamily="34" charset="0"/>
              </a:rPr>
              <a:t>th</a:t>
            </a:r>
          </a:p>
          <a:p>
            <a:pPr marL="342900" indent="-342900">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WHITE SOX BASEBALL YOUTH CAMP – </a:t>
            </a:r>
            <a:r>
              <a:rPr lang="en-US" i="0" dirty="0">
                <a:effectLst/>
                <a:latin typeface="Arial" panose="020B0604020202020204" pitchFamily="34" charset="0"/>
                <a:cs typeface="Arial" panose="020B0604020202020204" pitchFamily="34" charset="0"/>
              </a:rPr>
              <a:t>JUNE 22</a:t>
            </a:r>
            <a:r>
              <a:rPr lang="en-US" i="0" baseline="30000" dirty="0">
                <a:effectLst/>
                <a:latin typeface="Arial" panose="020B0604020202020204" pitchFamily="34" charset="0"/>
                <a:cs typeface="Arial" panose="020B0604020202020204" pitchFamily="34" charset="0"/>
              </a:rPr>
              <a:t>nd</a:t>
            </a:r>
            <a:r>
              <a:rPr lang="en-US" i="0" dirty="0">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STREET LOVE RIDE PARTNERSHIP – </a:t>
            </a:r>
            <a:r>
              <a:rPr lang="en-US" i="0" dirty="0">
                <a:effectLst/>
                <a:latin typeface="Arial" panose="020B0604020202020204" pitchFamily="34" charset="0"/>
                <a:cs typeface="Arial" panose="020B0604020202020204" pitchFamily="34" charset="0"/>
              </a:rPr>
              <a:t>AUGUST 17</a:t>
            </a:r>
            <a:r>
              <a:rPr lang="en-US" i="0" baseline="30000" dirty="0">
                <a:effectLst/>
                <a:latin typeface="Arial" panose="020B0604020202020204" pitchFamily="34" charset="0"/>
                <a:cs typeface="Arial" panose="020B0604020202020204" pitchFamily="34" charset="0"/>
              </a:rPr>
              <a:t>th</a:t>
            </a:r>
            <a:r>
              <a:rPr lang="en-US" i="0" dirty="0">
                <a:effectLst/>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FISHING TOURNAMENT &amp; MINI GOLF – </a:t>
            </a:r>
            <a:r>
              <a:rPr lang="en-US" i="0" dirty="0">
                <a:effectLst/>
                <a:latin typeface="Arial" panose="020B0604020202020204" pitchFamily="34" charset="0"/>
                <a:cs typeface="Arial" panose="020B0604020202020204" pitchFamily="34" charset="0"/>
              </a:rPr>
              <a:t>(AUGUST – SUBJECT TO CHANGE)</a:t>
            </a:r>
          </a:p>
          <a:p>
            <a:pPr algn="l"/>
            <a:endParaRPr lang="en-US" b="1" dirty="0">
              <a:latin typeface="Arial" panose="020B0604020202020204" pitchFamily="34" charset="0"/>
              <a:cs typeface="Arial" panose="020B0604020202020204" pitchFamily="34" charset="0"/>
            </a:endParaRPr>
          </a:p>
          <a:p>
            <a:pPr algn="l"/>
            <a:r>
              <a:rPr lang="en-US" b="1" i="0" dirty="0">
                <a:solidFill>
                  <a:srgbClr val="015577"/>
                </a:solidFill>
                <a:effectLst/>
                <a:latin typeface="Arial" panose="020B0604020202020204" pitchFamily="34" charset="0"/>
                <a:cs typeface="Arial" panose="020B0604020202020204" pitchFamily="34" charset="0"/>
              </a:rPr>
              <a:t>MORE TO COME…</a:t>
            </a:r>
            <a:br>
              <a:rPr lang="en-US" b="1" i="0" dirty="0">
                <a:solidFill>
                  <a:srgbClr val="015577"/>
                </a:solidFill>
                <a:effectLst/>
                <a:latin typeface="Arial" panose="020B0604020202020204" pitchFamily="34" charset="0"/>
                <a:cs typeface="Arial" panose="020B0604020202020204" pitchFamily="34" charset="0"/>
              </a:rPr>
            </a:br>
            <a:endParaRPr lang="en-US"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RIOT FEST SCHOLARSHIP – </a:t>
            </a:r>
            <a:r>
              <a:rPr lang="en-US" i="0" dirty="0">
                <a:effectLst/>
                <a:latin typeface="Arial" panose="020B0604020202020204" pitchFamily="34" charset="0"/>
                <a:cs typeface="Arial" panose="020B0604020202020204" pitchFamily="34" charset="0"/>
              </a:rPr>
              <a:t>AWARD TO 3 LOCAL STUDENTS (TBA)</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PAID INTERNSHIP PROGRAM – </a:t>
            </a:r>
            <a:r>
              <a:rPr lang="en-US" dirty="0">
                <a:latin typeface="Arial" panose="020B0604020202020204" pitchFamily="34" charset="0"/>
                <a:cs typeface="Arial" panose="020B0604020202020204" pitchFamily="34" charset="0"/>
              </a:rPr>
              <a:t>EXPAND FROM 4 TO 8 YOUTHS</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COMMUNITY SPOTLIGHT – </a:t>
            </a:r>
            <a:r>
              <a:rPr lang="en-US" dirty="0">
                <a:latin typeface="Arial" panose="020B0604020202020204" pitchFamily="34" charset="0"/>
                <a:cs typeface="Arial" panose="020B0604020202020204" pitchFamily="34" charset="0"/>
              </a:rPr>
              <a:t>FEATURING</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9 LOCAL BUSINESSES ( APRIL – DEC)</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LOCAL TALENT – </a:t>
            </a:r>
            <a:r>
              <a:rPr lang="en-US" dirty="0">
                <a:latin typeface="Arial" panose="020B0604020202020204" pitchFamily="34" charset="0"/>
                <a:cs typeface="Arial" panose="020B0604020202020204" pitchFamily="34" charset="0"/>
              </a:rPr>
              <a:t>3 LOCAL ARTIST TO PERFORM AT THE FEST</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LOCAL ARTIST – </a:t>
            </a:r>
            <a:r>
              <a:rPr lang="en-US" dirty="0">
                <a:latin typeface="Arial" panose="020B0604020202020204" pitchFamily="34" charset="0"/>
                <a:cs typeface="Arial" panose="020B0604020202020204" pitchFamily="34" charset="0"/>
              </a:rPr>
              <a:t>3 LOCAL ARTIST TO SHOWCASE ARTWORK</a:t>
            </a:r>
            <a:endParaRPr lang="en-US"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b="1" i="0" dirty="0">
                <a:solidFill>
                  <a:srgbClr val="015577"/>
                </a:solidFill>
                <a:effectLst/>
                <a:latin typeface="Arial" panose="020B0604020202020204" pitchFamily="34" charset="0"/>
                <a:cs typeface="Arial" panose="020B0604020202020204" pitchFamily="34" charset="0"/>
              </a:rPr>
              <a:t>MUSIC FESTIVAL CURRICULUM – </a:t>
            </a:r>
            <a:r>
              <a:rPr lang="en-US" i="0" dirty="0">
                <a:effectLst/>
                <a:latin typeface="Arial" panose="020B0604020202020204" pitchFamily="34" charset="0"/>
                <a:cs typeface="Arial" panose="020B0604020202020204" pitchFamily="34" charset="0"/>
              </a:rPr>
              <a:t>VILLAGE LEADERSHIP ACADEMY</a:t>
            </a:r>
          </a:p>
          <a:p>
            <a:pPr marL="342900" indent="-342900" algn="l">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2 COMMUNITY VENDOR WORKSHOPS – </a:t>
            </a:r>
            <a:r>
              <a:rPr lang="en-US" dirty="0">
                <a:latin typeface="Arial" panose="020B0604020202020204" pitchFamily="34" charset="0"/>
                <a:cs typeface="Arial" panose="020B0604020202020204" pitchFamily="34" charset="0"/>
              </a:rPr>
              <a:t>JUNE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&amp; JUNE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3 DOUGLASS PARK CLEANUPS – </a:t>
            </a:r>
            <a:r>
              <a:rPr lang="en-US" i="0" dirty="0">
                <a:effectLst/>
                <a:latin typeface="Arial" panose="020B0604020202020204" pitchFamily="34" charset="0"/>
                <a:cs typeface="Arial" panose="020B0604020202020204" pitchFamily="34" charset="0"/>
              </a:rPr>
              <a:t>June 22</a:t>
            </a:r>
            <a:r>
              <a:rPr lang="en-US" i="0" baseline="30000" dirty="0">
                <a:effectLst/>
                <a:latin typeface="Arial" panose="020B0604020202020204" pitchFamily="34" charset="0"/>
                <a:cs typeface="Arial" panose="020B0604020202020204" pitchFamily="34" charset="0"/>
              </a:rPr>
              <a:t>nd</a:t>
            </a:r>
            <a:r>
              <a:rPr lang="en-US" i="0" dirty="0">
                <a:effectLst/>
                <a:latin typeface="Arial" panose="020B0604020202020204" pitchFamily="34" charset="0"/>
                <a:cs typeface="Arial" panose="020B0604020202020204" pitchFamily="34" charset="0"/>
              </a:rPr>
              <a:t>, August 12</a:t>
            </a:r>
            <a:r>
              <a:rPr lang="en-US" i="0" baseline="30000" dirty="0">
                <a:effectLst/>
                <a:latin typeface="Arial" panose="020B0604020202020204" pitchFamily="34" charset="0"/>
                <a:cs typeface="Arial" panose="020B0604020202020204" pitchFamily="34" charset="0"/>
              </a:rPr>
              <a:t>th</a:t>
            </a:r>
            <a:r>
              <a:rPr lang="en-US" i="0" dirty="0">
                <a:effectLst/>
                <a:latin typeface="Arial" panose="020B0604020202020204" pitchFamily="34" charset="0"/>
                <a:cs typeface="Arial" panose="020B0604020202020204" pitchFamily="34" charset="0"/>
              </a:rPr>
              <a:t>  &amp; October 5</a:t>
            </a:r>
            <a:r>
              <a:rPr lang="en-US" i="0" baseline="30000" dirty="0">
                <a:effectLst/>
                <a:latin typeface="Arial" panose="020B0604020202020204" pitchFamily="34" charset="0"/>
                <a:cs typeface="Arial" panose="020B0604020202020204" pitchFamily="34" charset="0"/>
              </a:rPr>
              <a:t>th</a:t>
            </a:r>
            <a:r>
              <a:rPr lang="en-US" i="0"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3 LOCAL JOB FAIRS - </a:t>
            </a:r>
            <a:r>
              <a:rPr lang="en-US" i="0" dirty="0">
                <a:effectLst/>
                <a:latin typeface="Arial" panose="020B0604020202020204" pitchFamily="34" charset="0"/>
                <a:cs typeface="Arial" panose="020B0604020202020204" pitchFamily="34" charset="0"/>
              </a:rPr>
              <a:t>June 22</a:t>
            </a:r>
            <a:r>
              <a:rPr lang="en-US" i="0" baseline="30000" dirty="0">
                <a:effectLst/>
                <a:latin typeface="Arial" panose="020B0604020202020204" pitchFamily="34" charset="0"/>
                <a:cs typeface="Arial" panose="020B0604020202020204" pitchFamily="34" charset="0"/>
              </a:rPr>
              <a:t>nd</a:t>
            </a:r>
            <a:r>
              <a:rPr lang="en-US" i="0" dirty="0">
                <a:effectLst/>
                <a:latin typeface="Arial" panose="020B0604020202020204" pitchFamily="34" charset="0"/>
                <a:cs typeface="Arial" panose="020B0604020202020204" pitchFamily="34" charset="0"/>
              </a:rPr>
              <a:t> , August 10</a:t>
            </a:r>
            <a:r>
              <a:rPr lang="en-US" i="0" baseline="30000" dirty="0">
                <a:effectLst/>
                <a:latin typeface="Arial" panose="020B0604020202020204" pitchFamily="34" charset="0"/>
                <a:cs typeface="Arial" panose="020B0604020202020204" pitchFamily="34" charset="0"/>
              </a:rPr>
              <a:t>th</a:t>
            </a:r>
            <a:r>
              <a:rPr lang="en-US" i="0" dirty="0">
                <a:effectLst/>
                <a:latin typeface="Arial" panose="020B0604020202020204" pitchFamily="34" charset="0"/>
                <a:cs typeface="Arial" panose="020B0604020202020204" pitchFamily="34" charset="0"/>
              </a:rPr>
              <a:t>  &amp; August 17</a:t>
            </a:r>
            <a:r>
              <a:rPr lang="en-US" i="0" baseline="30000" dirty="0">
                <a:effectLst/>
                <a:latin typeface="Arial" panose="020B0604020202020204" pitchFamily="34" charset="0"/>
                <a:cs typeface="Arial" panose="020B0604020202020204" pitchFamily="34" charset="0"/>
              </a:rPr>
              <a:t>th</a:t>
            </a:r>
            <a:r>
              <a:rPr lang="en-US" i="0" dirty="0">
                <a:effectLst/>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FESTIVAL TICKETS FOR LOCAL RESIDENTS - </a:t>
            </a:r>
            <a:r>
              <a:rPr lang="en-US" i="0" dirty="0">
                <a:effectLst/>
                <a:latin typeface="Arial" panose="020B0604020202020204" pitchFamily="34" charset="0"/>
                <a:cs typeface="Arial" panose="020B0604020202020204" pitchFamily="34" charset="0"/>
              </a:rPr>
              <a:t>June 22</a:t>
            </a:r>
            <a:r>
              <a:rPr lang="en-US" i="0" baseline="30000" dirty="0">
                <a:effectLst/>
                <a:latin typeface="Arial" panose="020B0604020202020204" pitchFamily="34" charset="0"/>
                <a:cs typeface="Arial" panose="020B0604020202020204" pitchFamily="34" charset="0"/>
              </a:rPr>
              <a:t>nd</a:t>
            </a:r>
            <a:r>
              <a:rPr lang="en-US" i="0" dirty="0">
                <a:effectLst/>
                <a:latin typeface="Arial" panose="020B0604020202020204" pitchFamily="34" charset="0"/>
                <a:cs typeface="Arial" panose="020B0604020202020204" pitchFamily="34" charset="0"/>
              </a:rPr>
              <a:t> , August 12</a:t>
            </a:r>
            <a:r>
              <a:rPr lang="en-US" i="0" baseline="30000" dirty="0">
                <a:effectLst/>
                <a:latin typeface="Arial" panose="020B0604020202020204" pitchFamily="34" charset="0"/>
                <a:cs typeface="Arial" panose="020B0604020202020204" pitchFamily="34" charset="0"/>
              </a:rPr>
              <a:t>th</a:t>
            </a:r>
          </a:p>
          <a:p>
            <a:pPr marL="342900" indent="-342900">
              <a:buFont typeface="Arial" panose="020B0604020202020204" pitchFamily="34" charset="0"/>
              <a:buChar char="•"/>
            </a:pPr>
            <a:r>
              <a:rPr lang="en-US" b="1" dirty="0">
                <a:solidFill>
                  <a:srgbClr val="015577"/>
                </a:solidFill>
                <a:latin typeface="Arial" panose="020B0604020202020204" pitchFamily="34" charset="0"/>
                <a:cs typeface="Arial" panose="020B0604020202020204" pitchFamily="34" charset="0"/>
              </a:rPr>
              <a:t>COMMUNITY AREA ACTIVATIONS AT THE FEST– </a:t>
            </a:r>
            <a:r>
              <a:rPr lang="en-US" i="0" dirty="0">
                <a:effectLst/>
                <a:latin typeface="Arial" panose="020B0604020202020204" pitchFamily="34" charset="0"/>
                <a:cs typeface="Arial" panose="020B0604020202020204" pitchFamily="34" charset="0"/>
              </a:rPr>
              <a:t>TBA</a:t>
            </a:r>
            <a:endParaRPr lang="en-US" b="1" dirty="0">
              <a:latin typeface="Arial" panose="020B0604020202020204" pitchFamily="34" charset="0"/>
              <a:cs typeface="Arial" panose="020B0604020202020204" pitchFamily="34" charset="0"/>
            </a:endParaRPr>
          </a:p>
          <a:p>
            <a:endParaRPr lang="en-US" i="0" baseline="30000" dirty="0">
              <a:effectLst/>
              <a:latin typeface="Arial" panose="020B0604020202020204" pitchFamily="34" charset="0"/>
              <a:cs typeface="Arial" panose="020B0604020202020204" pitchFamily="34" charset="0"/>
            </a:endParaRPr>
          </a:p>
          <a:p>
            <a:r>
              <a:rPr lang="en-US" i="0" dirty="0">
                <a:effectLst/>
                <a:latin typeface="Arial" panose="020B0604020202020204" pitchFamily="34" charset="0"/>
                <a:cs typeface="Arial" panose="020B0604020202020204" pitchFamily="34" charset="0"/>
              </a:rPr>
              <a:t> </a:t>
            </a:r>
          </a:p>
          <a:p>
            <a:pPr algn="l"/>
            <a:br>
              <a:rPr lang="en-US" sz="2000" b="1" i="0" dirty="0">
                <a:effectLst/>
                <a:latin typeface="Arial" panose="020B0604020202020204" pitchFamily="34" charset="0"/>
                <a:cs typeface="Arial" panose="020B0604020202020204" pitchFamily="34" charset="0"/>
              </a:rPr>
            </a:br>
            <a:endParaRPr lang="en-US" sz="2000" b="1" i="0" dirty="0">
              <a:effectLst/>
              <a:latin typeface="Arial" panose="020B0604020202020204" pitchFamily="34" charset="0"/>
              <a:cs typeface="Arial" panose="020B0604020202020204" pitchFamily="34" charset="0"/>
            </a:endParaRPr>
          </a:p>
          <a:p>
            <a:pPr algn="l"/>
            <a:endParaRPr lang="en-US" sz="2000" b="0" i="0" dirty="0">
              <a:solidFill>
                <a:srgbClr val="D1D5DB"/>
              </a:solidFill>
              <a:effectLst/>
              <a:latin typeface="Arial" panose="020B0604020202020204" pitchFamily="34" charset="0"/>
              <a:cs typeface="Arial" panose="020B0604020202020204" pitchFamily="34" charset="0"/>
            </a:endParaRPr>
          </a:p>
          <a:p>
            <a:pPr algn="l"/>
            <a:endParaRPr lang="en-US" b="0" i="0" dirty="0">
              <a:solidFill>
                <a:srgbClr val="D1D5DB"/>
              </a:solidFill>
              <a:effectLst/>
              <a:latin typeface="Arial" panose="020B0604020202020204" pitchFamily="34" charset="0"/>
              <a:cs typeface="Arial" panose="020B0604020202020204" pitchFamily="34" charset="0"/>
            </a:endParaRPr>
          </a:p>
          <a:p>
            <a:br>
              <a:rPr lang="en-US" dirty="0">
                <a:latin typeface="Arial" panose="020B0604020202020204" pitchFamily="34" charset="0"/>
                <a:cs typeface="Arial" panose="020B0604020202020204" pitchFamily="34" charset="0"/>
              </a:rPr>
            </a:b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63182DD0-F00A-4B5B-2008-726D938E6671}"/>
              </a:ext>
            </a:extLst>
          </p:cNvPr>
          <p:cNvSpPr/>
          <p:nvPr/>
        </p:nvSpPr>
        <p:spPr>
          <a:xfrm rot="10800000" flipV="1">
            <a:off x="10668000" y="1638301"/>
            <a:ext cx="6804022" cy="45719"/>
          </a:xfrm>
          <a:prstGeom prst="rect">
            <a:avLst/>
          </a:prstGeom>
          <a:solidFill>
            <a:schemeClr val="bg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75F3384-AD29-6DE1-980D-8DB5A587BBE1}"/>
              </a:ext>
            </a:extLst>
          </p:cNvPr>
          <p:cNvSpPr txBox="1"/>
          <p:nvPr/>
        </p:nvSpPr>
        <p:spPr>
          <a:xfrm>
            <a:off x="533400" y="434538"/>
            <a:ext cx="10134600" cy="707886"/>
          </a:xfrm>
          <a:prstGeom prst="rect">
            <a:avLst/>
          </a:prstGeom>
          <a:noFill/>
        </p:spPr>
        <p:txBody>
          <a:bodyPr wrap="square" rtlCol="0">
            <a:spAutoFit/>
          </a:bodyPr>
          <a:lstStyle/>
          <a:p>
            <a:pPr algn="l"/>
            <a:r>
              <a:rPr lang="en-US" sz="4000" b="1" dirty="0">
                <a:solidFill>
                  <a:srgbClr val="015577"/>
                </a:solidFill>
                <a:latin typeface="Arial" panose="020B0604020202020204" pitchFamily="34" charset="0"/>
                <a:cs typeface="Arial" panose="020B0604020202020204" pitchFamily="34" charset="0"/>
              </a:rPr>
              <a:t>2024 UPCOMING EVENTS &amp; INTIATIVES</a:t>
            </a:r>
            <a:endParaRPr lang="en-US" sz="4000" dirty="0"/>
          </a:p>
        </p:txBody>
      </p:sp>
      <p:sp>
        <p:nvSpPr>
          <p:cNvPr id="3" name="TextBox 2">
            <a:extLst>
              <a:ext uri="{FF2B5EF4-FFF2-40B4-BE49-F238E27FC236}">
                <a16:creationId xmlns:a16="http://schemas.microsoft.com/office/drawing/2014/main" id="{C4B4E0A3-F4AD-A779-56C3-6B95B7E7BC52}"/>
              </a:ext>
            </a:extLst>
          </p:cNvPr>
          <p:cNvSpPr txBox="1"/>
          <p:nvPr/>
        </p:nvSpPr>
        <p:spPr>
          <a:xfrm>
            <a:off x="579782" y="1080028"/>
            <a:ext cx="8768810" cy="461665"/>
          </a:xfrm>
          <a:prstGeom prst="rect">
            <a:avLst/>
          </a:prstGeom>
          <a:noFill/>
        </p:spPr>
        <p:txBody>
          <a:bodyPr wrap="square" rtlCol="0">
            <a:spAutoFit/>
          </a:bodyPr>
          <a:lstStyle/>
          <a:p>
            <a:r>
              <a:rPr lang="en-US" sz="2400" i="0" dirty="0">
                <a:effectLst/>
                <a:latin typeface="Arial" panose="020B0604020202020204" pitchFamily="34" charset="0"/>
                <a:cs typeface="Arial" panose="020B0604020202020204" pitchFamily="34" charset="0"/>
              </a:rPr>
              <a:t>HIGHLIGHTS &amp; ACHIEVEMENTS </a:t>
            </a:r>
            <a:endParaRPr lang="en-US"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EE94433-5539-E5F4-2F55-CD9B02662A08}"/>
              </a:ext>
            </a:extLst>
          </p:cNvPr>
          <p:cNvSpPr/>
          <p:nvPr/>
        </p:nvSpPr>
        <p:spPr>
          <a:xfrm rot="10800000" flipV="1">
            <a:off x="628110" y="1584060"/>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Shape 5">
            <a:extLst>
              <a:ext uri="{FF2B5EF4-FFF2-40B4-BE49-F238E27FC236}">
                <a16:creationId xmlns:a16="http://schemas.microsoft.com/office/drawing/2014/main" id="{D8C90931-9DED-13A2-064C-BB6CDA04CF99}"/>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Shape 6">
            <a:extLst>
              <a:ext uri="{FF2B5EF4-FFF2-40B4-BE49-F238E27FC236}">
                <a16:creationId xmlns:a16="http://schemas.microsoft.com/office/drawing/2014/main" id="{CA61312C-321B-4196-CD7D-C4FA7E35DA34}"/>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73EFD00-B712-692A-EFBB-B83A8C2C88DC}"/>
              </a:ext>
            </a:extLst>
          </p:cNvPr>
          <p:cNvSpPr txBox="1"/>
          <p:nvPr/>
        </p:nvSpPr>
        <p:spPr>
          <a:xfrm>
            <a:off x="12804964" y="3999558"/>
            <a:ext cx="3930583" cy="307777"/>
          </a:xfrm>
          <a:prstGeom prst="rect">
            <a:avLst/>
          </a:prstGeom>
          <a:noFill/>
        </p:spPr>
        <p:txBody>
          <a:bodyPr wrap="square" rtlCol="0">
            <a:spAutoFit/>
          </a:bodyPr>
          <a:lstStyle/>
          <a:p>
            <a:pPr algn="ctr"/>
            <a:r>
              <a:rPr lang="en-US" sz="1400" spc="300" dirty="0">
                <a:latin typeface="Arial" panose="020B0604020202020204" pitchFamily="34" charset="0"/>
                <a:cs typeface="Arial" panose="020B0604020202020204" pitchFamily="34" charset="0"/>
              </a:rPr>
              <a:t>RIOT FEST PRESENTS</a:t>
            </a:r>
          </a:p>
        </p:txBody>
      </p:sp>
      <p:pic>
        <p:nvPicPr>
          <p:cNvPr id="10" name="Picture 9">
            <a:extLst>
              <a:ext uri="{FF2B5EF4-FFF2-40B4-BE49-F238E27FC236}">
                <a16:creationId xmlns:a16="http://schemas.microsoft.com/office/drawing/2014/main" id="{A7273141-B696-CF8F-2801-0B5C67B9DC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97712" y="4287838"/>
            <a:ext cx="3806254" cy="2652518"/>
          </a:xfrm>
          <a:prstGeom prst="rect">
            <a:avLst/>
          </a:prstGeom>
        </p:spPr>
      </p:pic>
      <p:pic>
        <p:nvPicPr>
          <p:cNvPr id="11" name="Picture 10">
            <a:extLst>
              <a:ext uri="{FF2B5EF4-FFF2-40B4-BE49-F238E27FC236}">
                <a16:creationId xmlns:a16="http://schemas.microsoft.com/office/drawing/2014/main" id="{63D4EBD4-B863-B246-70F2-09321A1F4587}"/>
              </a:ext>
            </a:extLst>
          </p:cNvPr>
          <p:cNvPicPr>
            <a:picLocks noChangeAspect="1"/>
          </p:cNvPicPr>
          <p:nvPr/>
        </p:nvPicPr>
        <p:blipFill rotWithShape="1">
          <a:blip r:embed="rId4">
            <a:extLst>
              <a:ext uri="{28A0092B-C50C-407E-A947-70E740481C1C}">
                <a14:useLocalDpi xmlns:a14="http://schemas.microsoft.com/office/drawing/2010/main" val="0"/>
              </a:ext>
            </a:extLst>
          </a:blip>
          <a:srcRect t="4469" b="15648"/>
          <a:stretch/>
        </p:blipFill>
        <p:spPr>
          <a:xfrm>
            <a:off x="12483977" y="7269611"/>
            <a:ext cx="4520857" cy="259828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a:extLst>
              <a:ext uri="{FF2B5EF4-FFF2-40B4-BE49-F238E27FC236}">
                <a16:creationId xmlns:a16="http://schemas.microsoft.com/office/drawing/2014/main" id="{D5C330B2-A003-EBC1-C864-F26C92EF2C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 contrast="25000"/>
                    </a14:imgEffect>
                  </a14:imgLayer>
                </a14:imgProps>
              </a:ext>
              <a:ext uri="{28A0092B-C50C-407E-A947-70E740481C1C}">
                <a14:useLocalDpi xmlns:a14="http://schemas.microsoft.com/office/drawing/2010/main" val="0"/>
              </a:ext>
            </a:extLst>
          </a:blip>
          <a:stretch>
            <a:fillRect/>
          </a:stretch>
        </p:blipFill>
        <p:spPr>
          <a:xfrm>
            <a:off x="12507168" y="1066801"/>
            <a:ext cx="4526176" cy="25982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892730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6" name="Picture 8" descr="Douglass Park | TCLF">
            <a:extLst>
              <a:ext uri="{FF2B5EF4-FFF2-40B4-BE49-F238E27FC236}">
                <a16:creationId xmlns:a16="http://schemas.microsoft.com/office/drawing/2014/main" id="{54818E81-E4EA-B936-EEA4-FE4BE3712777}"/>
              </a:ext>
            </a:extLst>
          </p:cNvPr>
          <p:cNvPicPr>
            <a:picLocks noChangeAspect="1" noChangeArrowheads="1"/>
          </p:cNvPicPr>
          <p:nvPr/>
        </p:nvPicPr>
        <p:blipFill rotWithShape="1">
          <a:blip r:embed="rId2">
            <a:alphaModFix amt="0"/>
            <a:extLst>
              <a:ext uri="{28A0092B-C50C-407E-A947-70E740481C1C}">
                <a14:useLocalDpi xmlns:a14="http://schemas.microsoft.com/office/drawing/2010/main" val="0"/>
              </a:ext>
            </a:extLst>
          </a:blip>
          <a:src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1CD1105-41D0-5E4D-4FA4-C1D41F312632}"/>
              </a:ext>
            </a:extLst>
          </p:cNvPr>
          <p:cNvSpPr txBox="1"/>
          <p:nvPr/>
        </p:nvSpPr>
        <p:spPr>
          <a:xfrm>
            <a:off x="6275884" y="942826"/>
            <a:ext cx="11220449" cy="2000548"/>
          </a:xfrm>
          <a:prstGeom prst="rect">
            <a:avLst/>
          </a:prstGeom>
          <a:noFill/>
        </p:spPr>
        <p:txBody>
          <a:bodyPr wrap="square" rtlCol="0">
            <a:spAutoFit/>
          </a:bodyPr>
          <a:lstStyle/>
          <a:p>
            <a:pPr algn="r"/>
            <a:r>
              <a:rPr lang="en-US" sz="3600" b="1" i="0" dirty="0">
                <a:solidFill>
                  <a:srgbClr val="015577"/>
                </a:solidFill>
                <a:effectLst/>
                <a:latin typeface="Arial" panose="020B0604020202020204" pitchFamily="34" charset="0"/>
                <a:cs typeface="Arial" panose="020B0604020202020204" pitchFamily="34" charset="0"/>
              </a:rPr>
              <a:t>JOB FAIRS, PARK CLEANUPS &amp; TICKETS</a:t>
            </a:r>
          </a:p>
          <a:p>
            <a:pPr algn="l"/>
            <a:endParaRPr lang="en-US" sz="2400" b="1" dirty="0">
              <a:solidFill>
                <a:schemeClr val="bg1"/>
              </a:solidFill>
              <a:latin typeface="Arial" panose="020B0604020202020204" pitchFamily="34" charset="0"/>
              <a:cs typeface="Arial" panose="020B0604020202020204" pitchFamily="34" charset="0"/>
            </a:endParaRPr>
          </a:p>
          <a:p>
            <a:br>
              <a:rPr lang="en-US" sz="2400" dirty="0"/>
            </a:br>
            <a:br>
              <a:rPr lang="en-US" dirty="0"/>
            </a:br>
            <a:endParaRPr lang="en-US" dirty="0"/>
          </a:p>
        </p:txBody>
      </p:sp>
      <p:sp>
        <p:nvSpPr>
          <p:cNvPr id="20" name="TextBox 19">
            <a:extLst>
              <a:ext uri="{FF2B5EF4-FFF2-40B4-BE49-F238E27FC236}">
                <a16:creationId xmlns:a16="http://schemas.microsoft.com/office/drawing/2014/main" id="{7F3F8CD9-B43D-08F4-8E52-14992EC5DA51}"/>
              </a:ext>
            </a:extLst>
          </p:cNvPr>
          <p:cNvSpPr txBox="1"/>
          <p:nvPr/>
        </p:nvSpPr>
        <p:spPr>
          <a:xfrm>
            <a:off x="7848600" y="1481435"/>
            <a:ext cx="9647733" cy="461665"/>
          </a:xfrm>
          <a:prstGeom prst="rect">
            <a:avLst/>
          </a:prstGeom>
          <a:noFill/>
        </p:spPr>
        <p:txBody>
          <a:bodyPr wrap="square" rtlCol="0">
            <a:spAutoFit/>
          </a:bodyPr>
          <a:lstStyle/>
          <a:p>
            <a:pPr algn="r"/>
            <a:r>
              <a:rPr lang="en-US" sz="2400" b="0" i="0" dirty="0">
                <a:effectLst/>
                <a:latin typeface="Arial" panose="020B0604020202020204" pitchFamily="34" charset="0"/>
                <a:cs typeface="Arial" panose="020B0604020202020204" pitchFamily="34" charset="0"/>
              </a:rPr>
              <a:t>EMPLOYMENT, ENVIRONMENT, ENTERTAINMENT</a:t>
            </a:r>
            <a:endParaRPr lang="en-US" sz="2400" dirty="0">
              <a:effectLst/>
              <a:latin typeface="Arial" panose="020B0604020202020204" pitchFamily="34" charset="0"/>
              <a:cs typeface="Arial" panose="020B0604020202020204" pitchFamily="34" charset="0"/>
            </a:endParaRPr>
          </a:p>
        </p:txBody>
      </p:sp>
      <p:pic>
        <p:nvPicPr>
          <p:cNvPr id="22532" name="Picture 4">
            <a:extLst>
              <a:ext uri="{FF2B5EF4-FFF2-40B4-BE49-F238E27FC236}">
                <a16:creationId xmlns:a16="http://schemas.microsoft.com/office/drawing/2014/main" id="{E7AF78EE-E7C9-D799-D8C1-D300872FE5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 r="1859"/>
          <a:stretch/>
        </p:blipFill>
        <p:spPr bwMode="auto">
          <a:xfrm>
            <a:off x="1099343" y="520427"/>
            <a:ext cx="5264495" cy="29798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6722A2E-55C0-2CCD-033B-FDE89486F48A}"/>
              </a:ext>
            </a:extLst>
          </p:cNvPr>
          <p:cNvSpPr/>
          <p:nvPr/>
        </p:nvSpPr>
        <p:spPr>
          <a:xfrm>
            <a:off x="8234018" y="2095499"/>
            <a:ext cx="9599923" cy="6614161"/>
          </a:xfrm>
          <a:prstGeom prst="rect">
            <a:avLst/>
          </a:prstGeom>
          <a:solidFill>
            <a:schemeClr val="lt1">
              <a:alpha val="91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2534" name="Picture 6">
            <a:extLst>
              <a:ext uri="{FF2B5EF4-FFF2-40B4-BE49-F238E27FC236}">
                <a16:creationId xmlns:a16="http://schemas.microsoft.com/office/drawing/2014/main" id="{E6F3A2CC-0579-AF4A-09DB-1E8CDC6D79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344" y="3488229"/>
            <a:ext cx="5264495" cy="294075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4EC3FD31-75E0-9890-9AFC-A6504B9E10E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9" t="32684" r="1041" b="15722"/>
          <a:stretch/>
        </p:blipFill>
        <p:spPr bwMode="auto">
          <a:xfrm>
            <a:off x="1099343" y="6491348"/>
            <a:ext cx="5264495" cy="275418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2C3C3-9218-1D94-D049-32656A4BC5F1}"/>
              </a:ext>
            </a:extLst>
          </p:cNvPr>
          <p:cNvSpPr/>
          <p:nvPr/>
        </p:nvSpPr>
        <p:spPr>
          <a:xfrm rot="10800000" flipV="1">
            <a:off x="9990936" y="1964649"/>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771EA1E-9E63-0812-840D-8D8DE47191A3}"/>
              </a:ext>
            </a:extLst>
          </p:cNvPr>
          <p:cNvSpPr txBox="1"/>
          <p:nvPr/>
        </p:nvSpPr>
        <p:spPr>
          <a:xfrm>
            <a:off x="8576279" y="2312894"/>
            <a:ext cx="8915400" cy="7017306"/>
          </a:xfrm>
          <a:prstGeom prst="rect">
            <a:avLst/>
          </a:prstGeom>
          <a:noFill/>
        </p:spPr>
        <p:txBody>
          <a:bodyPr wrap="square">
            <a:spAutoFit/>
          </a:bodyPr>
          <a:lstStyle/>
          <a:p>
            <a:pPr marL="342900" indent="-342900" algn="l">
              <a:buFont typeface="Arial" panose="020B0604020202020204" pitchFamily="34" charset="0"/>
              <a:buChar char="•"/>
            </a:pPr>
            <a:endParaRPr lang="en-US" sz="2200" b="0" i="0" dirty="0">
              <a:solidFill>
                <a:schemeClr val="bg1"/>
              </a:solidFill>
              <a:effectLst/>
              <a:latin typeface="Arial" panose="020B0604020202020204" pitchFamily="34" charset="0"/>
              <a:cs typeface="Arial" panose="020B0604020202020204" pitchFamily="34" charset="0"/>
            </a:endParaRPr>
          </a:p>
          <a:p>
            <a:pPr algn="l"/>
            <a:r>
              <a:rPr lang="en-US" sz="2400" b="1" dirty="0">
                <a:solidFill>
                  <a:srgbClr val="015577"/>
                </a:solidFill>
                <a:latin typeface="Arial" panose="020B0604020202020204" pitchFamily="34" charset="0"/>
                <a:cs typeface="Arial" panose="020B0604020202020204" pitchFamily="34" charset="0"/>
              </a:rPr>
              <a:t>LOCAL </a:t>
            </a:r>
            <a:r>
              <a:rPr lang="en-US" sz="2400" b="1" i="0" dirty="0">
                <a:solidFill>
                  <a:srgbClr val="015577"/>
                </a:solidFill>
                <a:effectLst/>
                <a:latin typeface="Arial" panose="020B0604020202020204" pitchFamily="34" charset="0"/>
                <a:cs typeface="Arial" panose="020B0604020202020204" pitchFamily="34" charset="0"/>
              </a:rPr>
              <a:t>JOB FAIRS</a:t>
            </a:r>
          </a:p>
          <a:p>
            <a:pPr algn="l"/>
            <a:r>
              <a:rPr lang="en-US" sz="2000" b="1" i="0" dirty="0">
                <a:effectLst/>
                <a:latin typeface="Arial" panose="020B0604020202020204" pitchFamily="34" charset="0"/>
                <a:cs typeface="Arial" panose="020B0604020202020204" pitchFamily="34" charset="0"/>
              </a:rPr>
              <a:t>June 22 | August 10 | August 17 </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Over 800 Applications in 2023</a:t>
            </a: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230 People hired locally to work at Riot Fest</a:t>
            </a: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Looking to hire 300+ in 2024</a:t>
            </a:r>
            <a:endParaRPr lang="en-US" sz="2000" b="0" i="0" dirty="0">
              <a:effectLst/>
              <a:latin typeface="Arial" panose="020B0604020202020204" pitchFamily="34" charset="0"/>
              <a:cs typeface="Arial" panose="020B0604020202020204" pitchFamily="34" charset="0"/>
            </a:endParaRPr>
          </a:p>
          <a:p>
            <a:pPr algn="l"/>
            <a:endParaRPr lang="en-US" sz="2400" dirty="0">
              <a:solidFill>
                <a:srgbClr val="015577"/>
              </a:solidFill>
              <a:latin typeface="Arial" panose="020B0604020202020204" pitchFamily="34" charset="0"/>
              <a:cs typeface="Arial" panose="020B0604020202020204" pitchFamily="34" charset="0"/>
            </a:endParaRPr>
          </a:p>
          <a:p>
            <a:pPr algn="l"/>
            <a:r>
              <a:rPr lang="en-US" sz="2400" b="1" dirty="0">
                <a:solidFill>
                  <a:srgbClr val="015577"/>
                </a:solidFill>
                <a:latin typeface="Arial" panose="020B0604020202020204" pitchFamily="34" charset="0"/>
                <a:cs typeface="Arial" panose="020B0604020202020204" pitchFamily="34" charset="0"/>
              </a:rPr>
              <a:t>PARK CLEANUPS</a:t>
            </a:r>
            <a:endParaRPr lang="en-US" sz="2400" b="1" i="0" dirty="0">
              <a:solidFill>
                <a:srgbClr val="015577"/>
              </a:solidFill>
              <a:effectLst/>
              <a:latin typeface="Arial" panose="020B0604020202020204" pitchFamily="34" charset="0"/>
              <a:cs typeface="Arial" panose="020B0604020202020204" pitchFamily="34" charset="0"/>
            </a:endParaRPr>
          </a:p>
          <a:p>
            <a:pPr algn="l"/>
            <a:r>
              <a:rPr lang="en-US" sz="2000" b="1" i="0" dirty="0">
                <a:effectLst/>
                <a:latin typeface="Arial" panose="020B0604020202020204" pitchFamily="34" charset="0"/>
                <a:cs typeface="Arial" panose="020B0604020202020204" pitchFamily="34" charset="0"/>
              </a:rPr>
              <a:t>June 22 | August 12 | October 5</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Riot Fest attendees have a chance to earn their tickets by volunteering to help with Douglass Park cleanups</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Mulching trees, cleaning the park and playground maintenance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Over 150 Volunteers in 2023</a:t>
            </a:r>
            <a:r>
              <a:rPr lang="en-US" sz="2000" b="0" i="0" dirty="0">
                <a:effectLst/>
                <a:latin typeface="Arial" panose="020B0604020202020204" pitchFamily="34" charset="0"/>
                <a:cs typeface="Arial" panose="020B0604020202020204" pitchFamily="34" charset="0"/>
              </a:rPr>
              <a:t>  </a:t>
            </a:r>
          </a:p>
          <a:p>
            <a:pPr algn="l"/>
            <a:endParaRPr lang="en-US" sz="2400" dirty="0">
              <a:solidFill>
                <a:srgbClr val="015577"/>
              </a:solidFill>
              <a:latin typeface="Arial" panose="020B0604020202020204" pitchFamily="34" charset="0"/>
              <a:cs typeface="Arial" panose="020B0604020202020204" pitchFamily="34" charset="0"/>
            </a:endParaRPr>
          </a:p>
          <a:p>
            <a:pPr algn="l"/>
            <a:r>
              <a:rPr lang="en-US" sz="2400" b="1" i="0" dirty="0">
                <a:solidFill>
                  <a:srgbClr val="015577"/>
                </a:solidFill>
                <a:effectLst/>
                <a:latin typeface="Arial" panose="020B0604020202020204" pitchFamily="34" charset="0"/>
                <a:cs typeface="Arial" panose="020B0604020202020204" pitchFamily="34" charset="0"/>
              </a:rPr>
              <a:t>TICKET GIVEAWAYS </a:t>
            </a:r>
          </a:p>
          <a:p>
            <a:pPr algn="l"/>
            <a:r>
              <a:rPr lang="en-US" sz="2000" b="1" i="0" dirty="0">
                <a:effectLst/>
                <a:latin typeface="Arial" panose="020B0604020202020204" pitchFamily="34" charset="0"/>
                <a:cs typeface="Arial" panose="020B0604020202020204" pitchFamily="34" charset="0"/>
              </a:rPr>
              <a:t>June 22 | August 12 | August 17</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If you live within approximately 4 blocks of Douglass Park, you can register for free tickets to Riot Fest every year!</a:t>
            </a:r>
          </a:p>
          <a:p>
            <a:pPr marL="342900"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1,500 Tickets in 2023</a:t>
            </a:r>
            <a:endParaRPr lang="en-US" sz="2000" b="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400" b="0" i="0" dirty="0">
              <a:solidFill>
                <a:schemeClr val="bg1"/>
              </a:solidFill>
              <a:effectLst/>
              <a:latin typeface="Arial" panose="020B0604020202020204" pitchFamily="34" charset="0"/>
              <a:cs typeface="Arial" panose="020B0604020202020204" pitchFamily="34" charset="0"/>
            </a:endParaRPr>
          </a:p>
          <a:p>
            <a:pPr algn="l"/>
            <a:endParaRPr lang="en-US" sz="2400" i="0" dirty="0">
              <a:solidFill>
                <a:schemeClr val="bg1"/>
              </a:solidFill>
              <a:effectLst/>
              <a:latin typeface="Arial" panose="020B0604020202020204" pitchFamily="34" charset="0"/>
              <a:cs typeface="Arial" panose="020B0604020202020204" pitchFamily="34" charset="0"/>
            </a:endParaRPr>
          </a:p>
        </p:txBody>
      </p:sp>
      <p:sp>
        <p:nvSpPr>
          <p:cNvPr id="6" name="L-Shape 5">
            <a:extLst>
              <a:ext uri="{FF2B5EF4-FFF2-40B4-BE49-F238E27FC236}">
                <a16:creationId xmlns:a16="http://schemas.microsoft.com/office/drawing/2014/main" id="{B25D8D5C-A5C7-6522-A378-5B0E0411C207}"/>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Shape 7">
            <a:extLst>
              <a:ext uri="{FF2B5EF4-FFF2-40B4-BE49-F238E27FC236}">
                <a16:creationId xmlns:a16="http://schemas.microsoft.com/office/drawing/2014/main" id="{8132D5A6-3651-43AC-FD28-C404B3368D7C}"/>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990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2" name="Picture 6">
            <a:extLst>
              <a:ext uri="{FF2B5EF4-FFF2-40B4-BE49-F238E27FC236}">
                <a16:creationId xmlns:a16="http://schemas.microsoft.com/office/drawing/2014/main" id="{3D0B554A-EB54-BADA-FDCA-C7EC6C9A416F}"/>
              </a:ext>
            </a:extLst>
          </p:cNvPr>
          <p:cNvPicPr>
            <a:picLocks noChangeAspect="1" noChangeArrowheads="1"/>
          </p:cNvPicPr>
          <p:nvPr/>
        </p:nvPicPr>
        <p:blipFill rotWithShape="1">
          <a:blip r:embed="rId3">
            <a:alphaModFix amt="5000"/>
            <a:extLst>
              <a:ext uri="{28A0092B-C50C-407E-A947-70E740481C1C}">
                <a14:useLocalDpi xmlns:a14="http://schemas.microsoft.com/office/drawing/2010/main" val="0"/>
              </a:ext>
            </a:extLst>
          </a:blip>
          <a:srcRect l="10720" t="18565" r="13752" b="17570"/>
          <a:stretch/>
        </p:blipFill>
        <p:spPr bwMode="auto">
          <a:xfrm>
            <a:off x="0" y="11596"/>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93F6645-3155-A2AA-38EB-3E61A02C24AD}"/>
              </a:ext>
            </a:extLst>
          </p:cNvPr>
          <p:cNvSpPr txBox="1"/>
          <p:nvPr/>
        </p:nvSpPr>
        <p:spPr>
          <a:xfrm>
            <a:off x="685800" y="759031"/>
            <a:ext cx="10869705" cy="615553"/>
          </a:xfrm>
          <a:prstGeom prst="rect">
            <a:avLst/>
          </a:prstGeom>
          <a:noFill/>
        </p:spPr>
        <p:txBody>
          <a:bodyPr wrap="square" rtlCol="0">
            <a:spAutoFit/>
          </a:bodyPr>
          <a:lstStyle/>
          <a:p>
            <a:pPr algn="l"/>
            <a:r>
              <a:rPr lang="en-US" sz="3400" b="1" i="0" dirty="0">
                <a:solidFill>
                  <a:srgbClr val="015577"/>
                </a:solidFill>
                <a:effectLst/>
                <a:latin typeface="Arial" panose="020B0604020202020204" pitchFamily="34" charset="0"/>
                <a:cs typeface="Arial" panose="020B0604020202020204" pitchFamily="34" charset="0"/>
              </a:rPr>
              <a:t>2023 COMMUNITY SMALL BUSINESSES</a:t>
            </a:r>
            <a:endParaRPr lang="en-US" dirty="0">
              <a:solidFill>
                <a:srgbClr val="015577"/>
              </a:solidFill>
            </a:endParaRPr>
          </a:p>
        </p:txBody>
      </p:sp>
      <p:sp>
        <p:nvSpPr>
          <p:cNvPr id="19" name="TextBox 18">
            <a:extLst>
              <a:ext uri="{FF2B5EF4-FFF2-40B4-BE49-F238E27FC236}">
                <a16:creationId xmlns:a16="http://schemas.microsoft.com/office/drawing/2014/main" id="{1439A047-F371-84C9-1796-1464BD9E2AE7}"/>
              </a:ext>
            </a:extLst>
          </p:cNvPr>
          <p:cNvSpPr txBox="1"/>
          <p:nvPr/>
        </p:nvSpPr>
        <p:spPr>
          <a:xfrm>
            <a:off x="708211" y="1282320"/>
            <a:ext cx="9295149" cy="461665"/>
          </a:xfrm>
          <a:prstGeom prst="rect">
            <a:avLst/>
          </a:prstGeom>
          <a:noFill/>
        </p:spPr>
        <p:txBody>
          <a:bodyPr wrap="square" rtlCol="0">
            <a:spAutoFit/>
          </a:bodyPr>
          <a:lstStyle/>
          <a:p>
            <a:pPr algn="l"/>
            <a:r>
              <a:rPr lang="en-US" sz="2400" i="0" dirty="0">
                <a:effectLst/>
                <a:latin typeface="Arial" panose="020B0604020202020204" pitchFamily="34" charset="0"/>
                <a:cs typeface="Arial" panose="020B0604020202020204" pitchFamily="34" charset="0"/>
              </a:rPr>
              <a:t>INCLUSION FOR LOCAL BUSINESSES AT THE FESTIVAL</a:t>
            </a:r>
            <a:endParaRPr lang="en-US" sz="2400" dirty="0">
              <a:effectLst/>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E78D1A9-E777-1561-3121-023C4F7AC929}"/>
              </a:ext>
            </a:extLst>
          </p:cNvPr>
          <p:cNvSpPr/>
          <p:nvPr/>
        </p:nvSpPr>
        <p:spPr>
          <a:xfrm rot="10800000" flipV="1">
            <a:off x="827856" y="1805512"/>
            <a:ext cx="7325544"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09039CC-AFBE-751E-56F2-66FCA0BF6DAE}"/>
              </a:ext>
            </a:extLst>
          </p:cNvPr>
          <p:cNvSpPr txBox="1"/>
          <p:nvPr/>
        </p:nvSpPr>
        <p:spPr>
          <a:xfrm>
            <a:off x="851392" y="2672319"/>
            <a:ext cx="6553200" cy="5109091"/>
          </a:xfrm>
          <a:prstGeom prst="rect">
            <a:avLst/>
          </a:prstGeom>
          <a:noFill/>
        </p:spPr>
        <p:txBody>
          <a:bodyPr wrap="square" rtlCol="0">
            <a:spAutoFit/>
          </a:bodyPr>
          <a:lstStyle/>
          <a:p>
            <a:pPr algn="l"/>
            <a:r>
              <a:rPr lang="en-US" sz="2400" b="1" dirty="0">
                <a:solidFill>
                  <a:srgbClr val="015577"/>
                </a:solidFill>
              </a:rPr>
              <a:t>LOCAL RESTURANTS</a:t>
            </a:r>
          </a:p>
          <a:p>
            <a:pPr marL="342900" indent="-342900" algn="l">
              <a:buFont typeface="Arial" panose="020B0604020202020204" pitchFamily="34" charset="0"/>
              <a:buChar char="•"/>
            </a:pPr>
            <a:r>
              <a:rPr lang="en-US" sz="2000" b="0" i="0" dirty="0">
                <a:effectLst/>
              </a:rPr>
              <a:t>Lindsay Italian Ice </a:t>
            </a:r>
          </a:p>
          <a:p>
            <a:pPr marL="342900" indent="-342900" algn="l">
              <a:buFont typeface="Arial" panose="020B0604020202020204" pitchFamily="34" charset="0"/>
              <a:buChar char="•"/>
            </a:pPr>
            <a:r>
              <a:rPr lang="en-US" sz="2000" b="0" i="0" dirty="0">
                <a:effectLst/>
              </a:rPr>
              <a:t>Douglass 18 </a:t>
            </a:r>
          </a:p>
          <a:p>
            <a:pPr marL="342900" indent="-342900" algn="l">
              <a:buFont typeface="Arial" panose="020B0604020202020204" pitchFamily="34" charset="0"/>
              <a:buChar char="•"/>
            </a:pPr>
            <a:r>
              <a:rPr lang="en-US" sz="2000" b="0" i="0" dirty="0">
                <a:effectLst/>
              </a:rPr>
              <a:t>A Safe Haven Catering </a:t>
            </a:r>
          </a:p>
          <a:p>
            <a:pPr marL="342900" indent="-342900" algn="l">
              <a:buFont typeface="Arial" panose="020B0604020202020204" pitchFamily="34" charset="0"/>
              <a:buChar char="•"/>
            </a:pPr>
            <a:r>
              <a:rPr lang="en-US" sz="2000" b="0" i="0" dirty="0">
                <a:effectLst/>
              </a:rPr>
              <a:t>Ida's Ice Cream </a:t>
            </a:r>
          </a:p>
          <a:p>
            <a:pPr marL="342900" indent="-342900" algn="l">
              <a:buFont typeface="Arial" panose="020B0604020202020204" pitchFamily="34" charset="0"/>
              <a:buChar char="•"/>
            </a:pPr>
            <a:r>
              <a:rPr lang="en-US" sz="2000" b="0" i="0" dirty="0">
                <a:effectLst/>
              </a:rPr>
              <a:t>Los Comales </a:t>
            </a:r>
          </a:p>
          <a:p>
            <a:pPr marL="342900" indent="-342900" algn="l">
              <a:buFont typeface="Arial" panose="020B0604020202020204" pitchFamily="34" charset="0"/>
              <a:buChar char="•"/>
            </a:pPr>
            <a:r>
              <a:rPr lang="en-US" sz="2000" b="0" i="0" dirty="0">
                <a:effectLst/>
              </a:rPr>
              <a:t>Bombon Cake Gallery </a:t>
            </a:r>
          </a:p>
          <a:p>
            <a:pPr marL="342900" indent="-342900" algn="l">
              <a:buFont typeface="Arial" panose="020B0604020202020204" pitchFamily="34" charset="0"/>
              <a:buChar char="•"/>
            </a:pPr>
            <a:r>
              <a:rPr lang="en-US" sz="2000" b="0" i="0" dirty="0">
                <a:effectLst/>
              </a:rPr>
              <a:t>Yum Yum Lemonade </a:t>
            </a:r>
          </a:p>
          <a:p>
            <a:pPr marL="342900" indent="-342900" algn="l">
              <a:buFont typeface="Arial" panose="020B0604020202020204" pitchFamily="34" charset="0"/>
              <a:buChar char="•"/>
            </a:pPr>
            <a:r>
              <a:rPr lang="en-US" sz="2000" b="0" i="0" dirty="0">
                <a:effectLst/>
              </a:rPr>
              <a:t>Brunch N Burgers </a:t>
            </a:r>
          </a:p>
          <a:p>
            <a:pPr marL="342900" indent="-342900" algn="l">
              <a:buFont typeface="Arial" panose="020B0604020202020204" pitchFamily="34" charset="0"/>
              <a:buChar char="•"/>
            </a:pPr>
            <a:r>
              <a:rPr lang="en-US" sz="2000" b="0" i="0" dirty="0">
                <a:effectLst/>
              </a:rPr>
              <a:t>Box Lunch Cafe </a:t>
            </a:r>
          </a:p>
          <a:p>
            <a:pPr marL="342900" indent="-342900" algn="l">
              <a:buFont typeface="Arial" panose="020B0604020202020204" pitchFamily="34" charset="0"/>
              <a:buChar char="•"/>
            </a:pPr>
            <a:r>
              <a:rPr lang="en-US" sz="2000" b="0" i="0" dirty="0">
                <a:effectLst/>
              </a:rPr>
              <a:t>Corgwell Catering </a:t>
            </a:r>
          </a:p>
          <a:p>
            <a:pPr marL="342900" indent="-342900" algn="l">
              <a:buFont typeface="Arial" panose="020B0604020202020204" pitchFamily="34" charset="0"/>
              <a:buChar char="•"/>
            </a:pPr>
            <a:r>
              <a:rPr lang="en-US" sz="2000" b="0" i="0" dirty="0">
                <a:effectLst/>
              </a:rPr>
              <a:t>Taqueria Mi Lindo Mexico </a:t>
            </a:r>
          </a:p>
          <a:p>
            <a:pPr marL="342900" indent="-342900" algn="l">
              <a:buFont typeface="Arial" panose="020B0604020202020204" pitchFamily="34" charset="0"/>
              <a:buChar char="•"/>
            </a:pPr>
            <a:r>
              <a:rPr lang="en-US" sz="2000" b="0" i="0" dirty="0">
                <a:effectLst/>
              </a:rPr>
              <a:t>3 Kings Jerk</a:t>
            </a:r>
            <a:endParaRPr lang="en-US" sz="2000" b="0" i="0" dirty="0">
              <a:effectLst/>
              <a:cs typeface="Arial" panose="020B0604020202020204" pitchFamily="34" charset="0"/>
            </a:endParaRPr>
          </a:p>
          <a:p>
            <a:pPr algn="l"/>
            <a:endParaRPr lang="en-US" sz="20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A339D57-B306-7A0E-DD9A-FBA6F6F6CC34}"/>
              </a:ext>
            </a:extLst>
          </p:cNvPr>
          <p:cNvSpPr txBox="1"/>
          <p:nvPr/>
        </p:nvSpPr>
        <p:spPr>
          <a:xfrm>
            <a:off x="4490628" y="2672319"/>
            <a:ext cx="6092981" cy="4462760"/>
          </a:xfrm>
          <a:prstGeom prst="rect">
            <a:avLst/>
          </a:prstGeom>
          <a:noFill/>
        </p:spPr>
        <p:txBody>
          <a:bodyPr wrap="square" rtlCol="0">
            <a:spAutoFit/>
          </a:bodyPr>
          <a:lstStyle/>
          <a:p>
            <a:pPr algn="l"/>
            <a:r>
              <a:rPr lang="en-US" sz="2400" b="1" dirty="0">
                <a:solidFill>
                  <a:srgbClr val="015577"/>
                </a:solidFill>
              </a:rPr>
              <a:t>LOCAL ARTISANS &amp; PARTNERS</a:t>
            </a:r>
            <a:endParaRPr lang="en-US" sz="2000" b="1" dirty="0">
              <a:solidFill>
                <a:srgbClr val="015577"/>
              </a:solidFill>
            </a:endParaRPr>
          </a:p>
          <a:p>
            <a:pPr marL="342900" marR="0" lvl="0" indent="-342900" fontAlgn="base">
              <a:spcBef>
                <a:spcPts val="0"/>
              </a:spcBef>
              <a:spcAft>
                <a:spcPts val="0"/>
              </a:spcAft>
              <a:buFont typeface="Arial" panose="020B0604020202020204" pitchFamily="34" charset="0"/>
              <a:buChar char="•"/>
              <a:tabLst>
                <a:tab pos="457200" algn="l"/>
              </a:tabLst>
            </a:pPr>
            <a:r>
              <a:rPr lang="en-US" sz="2000" dirty="0">
                <a:effectLst/>
                <a:ea typeface="Times New Roman" panose="02020603050405020304" pitchFamily="18" charset="0"/>
              </a:rPr>
              <a:t>24</a:t>
            </a:r>
            <a:r>
              <a:rPr lang="en-US" sz="2000" baseline="30000" dirty="0">
                <a:effectLst/>
                <a:ea typeface="Times New Roman" panose="02020603050405020304" pitchFamily="18" charset="0"/>
              </a:rPr>
              <a:t>th</a:t>
            </a:r>
            <a:r>
              <a:rPr lang="en-US" sz="2000" dirty="0">
                <a:effectLst/>
                <a:ea typeface="Times New Roman" panose="02020603050405020304" pitchFamily="18" charset="0"/>
              </a:rPr>
              <a:t> Ward Alderwoman Monique Scott</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Lst>
            </a:pPr>
            <a:r>
              <a:rPr lang="en-US" sz="2000" dirty="0">
                <a:effectLst/>
                <a:ea typeface="Times New Roman" panose="02020603050405020304" pitchFamily="18" charset="0"/>
              </a:rPr>
              <a:t>Douglass Park Advisory Council </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Lst>
            </a:pPr>
            <a:r>
              <a:rPr lang="en-US" sz="2000" dirty="0">
                <a:effectLst/>
                <a:ea typeface="Times New Roman" panose="02020603050405020304" pitchFamily="18" charset="0"/>
              </a:rPr>
              <a:t>Helen &amp; Joe - Dia de Los Muertos Canvas</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Lst>
            </a:pPr>
            <a:r>
              <a:rPr lang="en-US" sz="2000" dirty="0">
                <a:effectLst/>
                <a:ea typeface="Times New Roman" panose="02020603050405020304" pitchFamily="18" charset="0"/>
              </a:rPr>
              <a:t>Boxing Out Negativity – Boxing RIng </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 pos="457200" algn="l"/>
                <a:tab pos="457200" algn="l"/>
                <a:tab pos="457200" algn="l"/>
                <a:tab pos="457200" algn="l"/>
              </a:tabLst>
            </a:pPr>
            <a:r>
              <a:rPr lang="en-US" sz="2000" dirty="0">
                <a:effectLst/>
                <a:ea typeface="Times New Roman" panose="02020603050405020304" pitchFamily="18" charset="0"/>
              </a:rPr>
              <a:t>Open Books - Lawndale Pop Up </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 pos="457200" algn="l"/>
                <a:tab pos="457200" algn="l"/>
                <a:tab pos="457200" algn="l"/>
                <a:tab pos="457200" algn="l"/>
              </a:tabLst>
            </a:pPr>
            <a:r>
              <a:rPr lang="en-US" sz="2000" dirty="0">
                <a:effectLst/>
                <a:ea typeface="Times New Roman" panose="02020603050405020304" pitchFamily="18" charset="0"/>
              </a:rPr>
              <a:t>Weekenz Boutique </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 pos="457200" algn="l"/>
                <a:tab pos="457200" algn="l"/>
                <a:tab pos="457200" algn="l"/>
                <a:tab pos="457200" algn="l"/>
              </a:tabLst>
            </a:pPr>
            <a:r>
              <a:rPr lang="en-US" sz="2000" dirty="0">
                <a:effectLst/>
                <a:ea typeface="Times New Roman" panose="02020603050405020304" pitchFamily="18" charset="0"/>
              </a:rPr>
              <a:t>Bar None </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 pos="457200" algn="l"/>
                <a:tab pos="457200" algn="l"/>
                <a:tab pos="457200" algn="l"/>
                <a:tab pos="457200" algn="l"/>
              </a:tabLst>
            </a:pPr>
            <a:r>
              <a:rPr lang="en-US" sz="2000" dirty="0">
                <a:effectLst/>
                <a:ea typeface="Times New Roman" panose="02020603050405020304" pitchFamily="18" charset="0"/>
              </a:rPr>
              <a:t>Instituto Progresando </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 pos="457200" algn="l"/>
                <a:tab pos="457200" algn="l"/>
                <a:tab pos="457200" algn="l"/>
                <a:tab pos="457200" algn="l"/>
              </a:tabLst>
            </a:pPr>
            <a:r>
              <a:rPr lang="en-US" sz="2000" dirty="0">
                <a:effectLst/>
                <a:ea typeface="Times New Roman" panose="02020603050405020304" pitchFamily="18" charset="0"/>
              </a:rPr>
              <a:t>Pilsen Chamber</a:t>
            </a:r>
          </a:p>
          <a:p>
            <a:pPr marL="342900" marR="0" lvl="0" indent="-342900" fontAlgn="base">
              <a:spcBef>
                <a:spcPts val="0"/>
              </a:spcBef>
              <a:spcAft>
                <a:spcPts val="0"/>
              </a:spcAft>
              <a:buFont typeface="Arial" panose="020B0604020202020204" pitchFamily="34" charset="0"/>
              <a:buChar char="•"/>
              <a:tabLst>
                <a:tab pos="457200" algn="l"/>
                <a:tab pos="457200" algn="l"/>
                <a:tab pos="457200" algn="l"/>
                <a:tab pos="457200" algn="l"/>
                <a:tab pos="457200" algn="l"/>
                <a:tab pos="457200" algn="l"/>
                <a:tab pos="457200" algn="l"/>
              </a:tabLst>
            </a:pPr>
            <a:r>
              <a:rPr lang="en-US" sz="2000" dirty="0">
                <a:ea typeface="Times New Roman" panose="02020603050405020304" pitchFamily="18" charset="0"/>
              </a:rPr>
              <a:t>Village Leadership Academy </a:t>
            </a:r>
            <a:r>
              <a:rPr lang="en-US" sz="2000" dirty="0">
                <a:effectLst/>
                <a:ea typeface="Times New Roman" panose="02020603050405020304" pitchFamily="18" charset="0"/>
              </a:rPr>
              <a:t> </a:t>
            </a:r>
          </a:p>
          <a:p>
            <a:pPr algn="l"/>
            <a:endParaRPr lang="en-US" sz="2000" b="0" i="0" dirty="0">
              <a:solidFill>
                <a:schemeClr val="bg1"/>
              </a:solidFill>
              <a:effectLst/>
              <a:cs typeface="Arial" panose="020B0604020202020204" pitchFamily="34" charset="0"/>
            </a:endParaRPr>
          </a:p>
          <a:p>
            <a:pPr algn="l"/>
            <a:endParaRPr lang="en-US" sz="2000" dirty="0">
              <a:solidFill>
                <a:schemeClr val="bg1"/>
              </a:solidFill>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0F189AD-3228-F905-0E94-E58C67B33585}"/>
              </a:ext>
            </a:extLst>
          </p:cNvPr>
          <p:cNvPicPr>
            <a:picLocks noChangeAspect="1"/>
          </p:cNvPicPr>
          <p:nvPr/>
        </p:nvPicPr>
        <p:blipFill rotWithShape="1">
          <a:blip r:embed="rId4">
            <a:extLst>
              <a:ext uri="{28A0092B-C50C-407E-A947-70E740481C1C}">
                <a14:useLocalDpi xmlns:a14="http://schemas.microsoft.com/office/drawing/2010/main" val="0"/>
              </a:ext>
            </a:extLst>
          </a:blip>
          <a:srcRect l="4225" r="19548"/>
          <a:stretch/>
        </p:blipFill>
        <p:spPr>
          <a:xfrm>
            <a:off x="12154576" y="1117149"/>
            <a:ext cx="5063662" cy="48102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89C64D69-B6A1-CF70-22BA-B837F64928E0}"/>
              </a:ext>
            </a:extLst>
          </p:cNvPr>
          <p:cNvPicPr>
            <a:picLocks noChangeAspect="1"/>
          </p:cNvPicPr>
          <p:nvPr/>
        </p:nvPicPr>
        <p:blipFill rotWithShape="1">
          <a:blip r:embed="rId5">
            <a:extLst>
              <a:ext uri="{28A0092B-C50C-407E-A947-70E740481C1C}">
                <a14:useLocalDpi xmlns:a14="http://schemas.microsoft.com/office/drawing/2010/main" val="0"/>
              </a:ext>
            </a:extLst>
          </a:blip>
          <a:srcRect l="11440" r="13625"/>
          <a:stretch/>
        </p:blipFill>
        <p:spPr>
          <a:xfrm>
            <a:off x="8958215" y="4908669"/>
            <a:ext cx="5063662" cy="48287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L-Shape 4">
            <a:extLst>
              <a:ext uri="{FF2B5EF4-FFF2-40B4-BE49-F238E27FC236}">
                <a16:creationId xmlns:a16="http://schemas.microsoft.com/office/drawing/2014/main" id="{38E80518-E370-372F-8CEF-B8DD90CC926B}"/>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Shape 6">
            <a:extLst>
              <a:ext uri="{FF2B5EF4-FFF2-40B4-BE49-F238E27FC236}">
                <a16:creationId xmlns:a16="http://schemas.microsoft.com/office/drawing/2014/main" id="{E7564FFC-C40E-D5CF-D98B-0753EC8A9F97}"/>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6" name="Picture 6" descr="Riot Fest photo gallery: Day two 2022 - Chicago Sun-Times">
            <a:extLst>
              <a:ext uri="{FF2B5EF4-FFF2-40B4-BE49-F238E27FC236}">
                <a16:creationId xmlns:a16="http://schemas.microsoft.com/office/drawing/2014/main" id="{AB7308C6-C80F-02B9-BA79-BB53E638D6B8}"/>
              </a:ext>
            </a:extLst>
          </p:cNvPr>
          <p:cNvPicPr>
            <a:picLocks noChangeAspect="1" noChangeArrowheads="1"/>
          </p:cNvPicPr>
          <p:nvPr/>
        </p:nvPicPr>
        <p:blipFill rotWithShape="1">
          <a:blip r:embed="rId3">
            <a:alphaModFix amt="0"/>
            <a:extLst>
              <a:ext uri="{BEBA8EAE-BF5A-486C-A8C5-ECC9F3942E4B}">
                <a14:imgProps xmlns:a14="http://schemas.microsoft.com/office/drawing/2010/main">
                  <a14:imgLayer r:embed="rId4">
                    <a14:imgEffect>
                      <a14:colorTemperature colorTemp="7140"/>
                    </a14:imgEffect>
                    <a14:imgEffect>
                      <a14:saturation sat="116000"/>
                    </a14:imgEffect>
                  </a14:imgLayer>
                </a14:imgProps>
              </a:ext>
              <a:ext uri="{28A0092B-C50C-407E-A947-70E740481C1C}">
                <a14:useLocalDpi xmlns:a14="http://schemas.microsoft.com/office/drawing/2010/main" val="0"/>
              </a:ext>
            </a:extLst>
          </a:blip>
          <a:srcRect l="12715" t="10665" r="18713" b="31374"/>
          <a:stretch/>
        </p:blipFill>
        <p:spPr bwMode="auto">
          <a:xfrm>
            <a:off x="0" y="0"/>
            <a:ext cx="18288000" cy="10287000"/>
          </a:xfrm>
          <a:prstGeom prst="rect">
            <a:avLst/>
          </a:prstGeom>
          <a:noFill/>
          <a:effectLst>
            <a:innerShdw blurRad="63500" dist="50800" dir="5400000">
              <a:prstClr val="black">
                <a:alpha val="32000"/>
              </a:prstClr>
            </a:inn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D84A69-5CB9-740C-4B50-FE1294B95929}"/>
              </a:ext>
            </a:extLst>
          </p:cNvPr>
          <p:cNvSpPr txBox="1"/>
          <p:nvPr/>
        </p:nvSpPr>
        <p:spPr>
          <a:xfrm>
            <a:off x="579651" y="1746007"/>
            <a:ext cx="11880706" cy="2831544"/>
          </a:xfrm>
          <a:prstGeom prst="rect">
            <a:avLst/>
          </a:prstGeom>
          <a:noFill/>
        </p:spPr>
        <p:txBody>
          <a:bodyPr wrap="square" rtlCol="0">
            <a:spAutoFit/>
          </a:bodyPr>
          <a:lstStyle/>
          <a:p>
            <a:pPr algn="l"/>
            <a:r>
              <a:rPr lang="en-US" sz="2000" b="0" i="0" dirty="0">
                <a:solidFill>
                  <a:srgbClr val="0D0D0D"/>
                </a:solidFill>
                <a:effectLst/>
                <a:latin typeface="Arial" panose="020B0604020202020204" pitchFamily="34" charset="0"/>
                <a:cs typeface="Arial" panose="020B0604020202020204" pitchFamily="34" charset="0"/>
              </a:rPr>
              <a:t>Welcome back to our Community Vendor Workshop! Once again, designed with North Lawndale and Little Village businesses in mind, this workshop is here to arm you with the essential tools for success at local events, such as Riot Fest. Join us on this renewed journey to elevate your visibility, deepen community ties, and expand your business opportunities.</a:t>
            </a:r>
            <a:br>
              <a:rPr lang="en-US" dirty="0"/>
            </a:br>
            <a:endParaRPr lang="en-US" sz="2000" b="0" i="0" dirty="0">
              <a:solidFill>
                <a:srgbClr val="D1D5DB"/>
              </a:solidFill>
              <a:effectLst/>
              <a:latin typeface="Arial" panose="020B0604020202020204" pitchFamily="34" charset="0"/>
              <a:cs typeface="Arial" panose="020B0604020202020204" pitchFamily="34" charset="0"/>
            </a:endParaRPr>
          </a:p>
          <a:p>
            <a:br>
              <a:rPr lang="en-US" dirty="0"/>
            </a:br>
            <a:endParaRPr lang="en-US" sz="2000" dirty="0">
              <a:solidFill>
                <a:schemeClr val="bg1"/>
              </a:solidFill>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51CA49D-8C0F-964D-D90A-7323DACD68F4}"/>
              </a:ext>
            </a:extLst>
          </p:cNvPr>
          <p:cNvSpPr txBox="1"/>
          <p:nvPr/>
        </p:nvSpPr>
        <p:spPr>
          <a:xfrm>
            <a:off x="303485" y="399752"/>
            <a:ext cx="10518228" cy="2000548"/>
          </a:xfrm>
          <a:prstGeom prst="rect">
            <a:avLst/>
          </a:prstGeom>
          <a:noFill/>
        </p:spPr>
        <p:txBody>
          <a:bodyPr wrap="square" rtlCol="0">
            <a:spAutoFit/>
          </a:bodyPr>
          <a:lstStyle/>
          <a:p>
            <a:pPr algn="ctr"/>
            <a:r>
              <a:rPr lang="en-US" sz="4000" b="1" i="0" dirty="0">
                <a:solidFill>
                  <a:srgbClr val="015577"/>
                </a:solidFill>
                <a:effectLst/>
                <a:latin typeface="Arial" panose="020B0604020202020204" pitchFamily="34" charset="0"/>
                <a:cs typeface="Arial" panose="020B0604020202020204" pitchFamily="34" charset="0"/>
              </a:rPr>
              <a:t>COMMUNITY VENDOR WORKSHOP 2024</a:t>
            </a:r>
          </a:p>
          <a:p>
            <a:pPr algn="ctr"/>
            <a:endParaRPr lang="en-US" sz="2400" b="1" dirty="0">
              <a:solidFill>
                <a:schemeClr val="bg1"/>
              </a:solidFill>
              <a:latin typeface="Arial" panose="020B0604020202020204" pitchFamily="34" charset="0"/>
              <a:cs typeface="Arial" panose="020B0604020202020204" pitchFamily="34" charset="0"/>
            </a:endParaRPr>
          </a:p>
          <a:p>
            <a:pPr algn="ctr"/>
            <a:br>
              <a:rPr lang="en-US" sz="2400" dirty="0"/>
            </a:br>
            <a:br>
              <a:rPr lang="en-US" dirty="0"/>
            </a:br>
            <a:endParaRPr lang="en-US" dirty="0"/>
          </a:p>
        </p:txBody>
      </p:sp>
      <p:sp>
        <p:nvSpPr>
          <p:cNvPr id="6" name="TextBox 5">
            <a:extLst>
              <a:ext uri="{FF2B5EF4-FFF2-40B4-BE49-F238E27FC236}">
                <a16:creationId xmlns:a16="http://schemas.microsoft.com/office/drawing/2014/main" id="{C4AF1940-CF7D-B2E0-3808-62C93BB05CAD}"/>
              </a:ext>
            </a:extLst>
          </p:cNvPr>
          <p:cNvSpPr txBox="1"/>
          <p:nvPr/>
        </p:nvSpPr>
        <p:spPr>
          <a:xfrm>
            <a:off x="533400" y="987415"/>
            <a:ext cx="8820150" cy="430887"/>
          </a:xfrm>
          <a:prstGeom prst="rect">
            <a:avLst/>
          </a:prstGeom>
          <a:noFill/>
        </p:spPr>
        <p:txBody>
          <a:bodyPr wrap="square" rtlCol="0">
            <a:spAutoFit/>
          </a:bodyPr>
          <a:lstStyle/>
          <a:p>
            <a:r>
              <a:rPr lang="en-US" sz="2200" i="0" dirty="0">
                <a:effectLst/>
                <a:latin typeface="Arial" panose="020B0604020202020204" pitchFamily="34" charset="0"/>
                <a:cs typeface="Arial" panose="020B0604020202020204" pitchFamily="34" charset="0"/>
              </a:rPr>
              <a:t>ELEVATING LOCAL BUSINESSES AT RIOT FEST &amp; BEYOND </a:t>
            </a:r>
            <a:endParaRPr lang="en-US" sz="2200" dirty="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2699515-7ABC-7E06-67D2-08AC3D26D5C5}"/>
              </a:ext>
            </a:extLst>
          </p:cNvPr>
          <p:cNvSpPr txBox="1"/>
          <p:nvPr/>
        </p:nvSpPr>
        <p:spPr>
          <a:xfrm>
            <a:off x="597444" y="7097810"/>
            <a:ext cx="5791200" cy="2277547"/>
          </a:xfrm>
          <a:prstGeom prst="rect">
            <a:avLst/>
          </a:prstGeom>
          <a:noFill/>
        </p:spPr>
        <p:txBody>
          <a:bodyPr wrap="square" rtlCol="0">
            <a:spAutoFit/>
          </a:bodyPr>
          <a:lstStyle/>
          <a:p>
            <a:pPr algn="l"/>
            <a:r>
              <a:rPr lang="en-US" sz="2000" b="1" i="0" dirty="0">
                <a:solidFill>
                  <a:srgbClr val="015577"/>
                </a:solidFill>
                <a:effectLst/>
                <a:latin typeface="Arial" panose="020B0604020202020204" pitchFamily="34" charset="0"/>
                <a:cs typeface="Arial" panose="020B0604020202020204" pitchFamily="34" charset="0"/>
              </a:rPr>
              <a:t>WORKSHOP DATES</a:t>
            </a:r>
          </a:p>
          <a:p>
            <a:pPr algn="l"/>
            <a:r>
              <a:rPr lang="en-US" sz="2000" b="1" i="0" dirty="0">
                <a:effectLst/>
                <a:latin typeface="Arial" panose="020B0604020202020204" pitchFamily="34" charset="0"/>
                <a:cs typeface="Arial" panose="020B0604020202020204" pitchFamily="34" charset="0"/>
              </a:rPr>
              <a:t>Saturday, June 1, 2024 12pm to 2pm</a:t>
            </a:r>
          </a:p>
          <a:p>
            <a:pPr algn="l"/>
            <a:r>
              <a:rPr lang="en-US" sz="2000" dirty="0">
                <a:latin typeface="Arial" panose="020B0604020202020204" pitchFamily="34" charset="0"/>
                <a:cs typeface="Arial" panose="020B0604020202020204" pitchFamily="34" charset="0"/>
              </a:rPr>
              <a:t>New location TBA</a:t>
            </a:r>
          </a:p>
          <a:p>
            <a:pPr algn="l"/>
            <a:endParaRPr lang="en-US" sz="2000" b="0" i="0" dirty="0">
              <a:effectLst/>
              <a:latin typeface="Arial" panose="020B0604020202020204" pitchFamily="34" charset="0"/>
              <a:cs typeface="Arial" panose="020B0604020202020204" pitchFamily="34" charset="0"/>
            </a:endParaRPr>
          </a:p>
          <a:p>
            <a:pPr algn="l"/>
            <a:r>
              <a:rPr lang="en-US" sz="2000" b="1" dirty="0">
                <a:latin typeface="Arial" panose="020B0604020202020204" pitchFamily="34" charset="0"/>
                <a:cs typeface="Arial" panose="020B0604020202020204" pitchFamily="34" charset="0"/>
              </a:rPr>
              <a:t>Sunday, June 2, 2024 12pm to 2pm</a:t>
            </a:r>
          </a:p>
          <a:p>
            <a:r>
              <a:rPr lang="en-US" sz="2000" dirty="0">
                <a:latin typeface="Arial" panose="020B0604020202020204" pitchFamily="34" charset="0"/>
                <a:cs typeface="Arial" panose="020B0604020202020204" pitchFamily="34" charset="0"/>
              </a:rPr>
              <a:t>New location TBA</a:t>
            </a:r>
            <a:endParaRPr lang="en-US" sz="2000" dirty="0">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0860F3-B38F-4A31-54BE-D53F09F317FC}"/>
              </a:ext>
            </a:extLst>
          </p:cNvPr>
          <p:cNvSpPr txBox="1"/>
          <p:nvPr/>
        </p:nvSpPr>
        <p:spPr>
          <a:xfrm>
            <a:off x="597444" y="5449833"/>
            <a:ext cx="12185506" cy="1631216"/>
          </a:xfrm>
          <a:prstGeom prst="rect">
            <a:avLst/>
          </a:prstGeom>
          <a:noFill/>
        </p:spPr>
        <p:txBody>
          <a:bodyPr wrap="square" rtlCol="0">
            <a:spAutoFit/>
          </a:bodyPr>
          <a:lstStyle/>
          <a:p>
            <a:pPr algn="l"/>
            <a:r>
              <a:rPr lang="en-US" sz="2000" b="1" i="0" dirty="0">
                <a:solidFill>
                  <a:srgbClr val="015577"/>
                </a:solidFill>
                <a:effectLst/>
                <a:latin typeface="Arial" panose="020B0604020202020204" pitchFamily="34" charset="0"/>
                <a:cs typeface="Arial" panose="020B0604020202020204" pitchFamily="34" charset="0"/>
              </a:rPr>
              <a:t>FREE BOOTH</a:t>
            </a:r>
          </a:p>
          <a:p>
            <a:pPr algn="l"/>
            <a:r>
              <a:rPr lang="en-US" sz="2000" dirty="0">
                <a:effectLst/>
                <a:latin typeface="Arial" panose="020B0604020202020204" pitchFamily="34" charset="0"/>
                <a:cs typeface="Arial" panose="020B0604020202020204" pitchFamily="34" charset="0"/>
              </a:rPr>
              <a:t>To encourage participation, we are offering 5 free food booths to new eligible businesses. Returning vendors will receive a 20% discount, limi</a:t>
            </a:r>
            <a:r>
              <a:rPr lang="en-US" sz="2000" dirty="0">
                <a:latin typeface="Arial" panose="020B0604020202020204" pitchFamily="34" charset="0"/>
                <a:cs typeface="Arial" panose="020B0604020202020204" pitchFamily="34" charset="0"/>
              </a:rPr>
              <a:t>t of </a:t>
            </a:r>
            <a:r>
              <a:rPr lang="en-US" sz="2000" dirty="0">
                <a:effectLst/>
                <a:latin typeface="Arial" panose="020B0604020202020204" pitchFamily="34" charset="0"/>
                <a:cs typeface="Arial" panose="020B0604020202020204" pitchFamily="34" charset="0"/>
              </a:rPr>
              <a:t>(5). </a:t>
            </a:r>
            <a:r>
              <a:rPr lang="en-US" sz="2000" dirty="0">
                <a:latin typeface="Arial" panose="020B0604020202020204" pitchFamily="34" charset="0"/>
                <a:cs typeface="Arial" panose="020B0604020202020204" pitchFamily="34" charset="0"/>
              </a:rPr>
              <a:t>New or returning n</a:t>
            </a:r>
            <a:r>
              <a:rPr lang="en-US" sz="2000" dirty="0">
                <a:effectLst/>
                <a:latin typeface="Arial" panose="020B0604020202020204" pitchFamily="34" charset="0"/>
                <a:cs typeface="Arial" panose="020B0604020202020204" pitchFamily="34" charset="0"/>
              </a:rPr>
              <a:t>on-profit organizations will receive a free booth. </a:t>
            </a:r>
            <a:r>
              <a:rPr lang="en-US" sz="2000" dirty="0">
                <a:latin typeface="Arial" panose="020B0604020202020204" pitchFamily="34" charset="0"/>
                <a:cs typeface="Arial" panose="020B0604020202020204" pitchFamily="34" charset="0"/>
              </a:rPr>
              <a:t>*Businesses must complete one of two workshops to qualify. </a:t>
            </a:r>
            <a:endParaRPr lang="en-US" sz="2000" dirty="0">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4EC83A9-F987-AD59-1943-DD5D38FC8FE3}"/>
              </a:ext>
            </a:extLst>
          </p:cNvPr>
          <p:cNvSpPr txBox="1"/>
          <p:nvPr/>
        </p:nvSpPr>
        <p:spPr>
          <a:xfrm>
            <a:off x="597444" y="3111764"/>
            <a:ext cx="11880706" cy="2277547"/>
          </a:xfrm>
          <a:prstGeom prst="rect">
            <a:avLst/>
          </a:prstGeom>
          <a:noFill/>
        </p:spPr>
        <p:txBody>
          <a:bodyPr wrap="square" rtlCol="0">
            <a:spAutoFit/>
          </a:bodyPr>
          <a:lstStyle/>
          <a:p>
            <a:pPr algn="l"/>
            <a:r>
              <a:rPr lang="en-US" sz="2000" b="1" i="0" dirty="0">
                <a:solidFill>
                  <a:srgbClr val="015577"/>
                </a:solidFill>
                <a:effectLst/>
                <a:latin typeface="Arial" panose="020B0604020202020204" pitchFamily="34" charset="0"/>
                <a:cs typeface="Arial" panose="020B0604020202020204" pitchFamily="34" charset="0"/>
              </a:rPr>
              <a:t>OBJECTIVE</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Deepen understanding of the evolving requirements for participating in Riot Fest 2024 and other key Chicago events and festivals.</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Update knowledge on the latest in equipment needs, food and safety regulations, food distribution practices, staffing models, rental costs, and budgeting strategies.</a:t>
            </a:r>
          </a:p>
          <a:p>
            <a:pPr marL="342900"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Gain enriched insights and innovative strategies from Riot Fest organizers and successful vendors to maximize success</a:t>
            </a:r>
          </a:p>
        </p:txBody>
      </p:sp>
      <p:sp>
        <p:nvSpPr>
          <p:cNvPr id="8" name="TextBox 7">
            <a:extLst>
              <a:ext uri="{FF2B5EF4-FFF2-40B4-BE49-F238E27FC236}">
                <a16:creationId xmlns:a16="http://schemas.microsoft.com/office/drawing/2014/main" id="{E20F44F0-1620-F929-6BF0-225BDFE4CAF4}"/>
              </a:ext>
            </a:extLst>
          </p:cNvPr>
          <p:cNvSpPr txBox="1"/>
          <p:nvPr/>
        </p:nvSpPr>
        <p:spPr>
          <a:xfrm>
            <a:off x="6494780" y="7141571"/>
            <a:ext cx="6553200" cy="2031325"/>
          </a:xfrm>
          <a:prstGeom prst="rect">
            <a:avLst/>
          </a:prstGeom>
          <a:noFill/>
        </p:spPr>
        <p:txBody>
          <a:bodyPr wrap="square" rtlCol="0">
            <a:spAutoFit/>
          </a:bodyPr>
          <a:lstStyle/>
          <a:p>
            <a:pPr algn="l"/>
            <a:r>
              <a:rPr lang="en-US" sz="2000" b="1" i="0" dirty="0">
                <a:solidFill>
                  <a:srgbClr val="015577"/>
                </a:solidFill>
                <a:effectLst/>
                <a:latin typeface="Arial" panose="020B0604020202020204" pitchFamily="34" charset="0"/>
                <a:cs typeface="Arial" panose="020B0604020202020204" pitchFamily="34" charset="0"/>
              </a:rPr>
              <a:t>REGISTRATION</a:t>
            </a:r>
          </a:p>
          <a:p>
            <a:pPr marL="342900" indent="-342900" algn="l">
              <a:buFont typeface="Arial" panose="020B0604020202020204" pitchFamily="34" charset="0"/>
              <a:buChar char="•"/>
            </a:pPr>
            <a:r>
              <a:rPr lang="en-US" sz="2200" dirty="0">
                <a:effectLst/>
                <a:latin typeface="Arial" panose="020B0604020202020204" pitchFamily="34" charset="0"/>
                <a:cs typeface="Arial" panose="020B0604020202020204" pitchFamily="34" charset="0"/>
              </a:rPr>
              <a:t>Registration opens – April 17, 2024</a:t>
            </a:r>
          </a:p>
          <a:p>
            <a:pPr marL="342900" indent="-342900" algn="l">
              <a:buFont typeface="Arial" panose="020B0604020202020204" pitchFamily="34" charset="0"/>
              <a:buChar char="•"/>
            </a:pPr>
            <a:r>
              <a:rPr lang="en-US" sz="2200" dirty="0">
                <a:effectLst/>
                <a:latin typeface="Arial" panose="020B0604020202020204" pitchFamily="34" charset="0"/>
                <a:cs typeface="Arial" panose="020B0604020202020204" pitchFamily="34" charset="0"/>
              </a:rPr>
              <a:t>Registration deadline – May 24, 2024</a:t>
            </a:r>
          </a:p>
          <a:p>
            <a:pPr algn="l"/>
            <a:endParaRPr lang="en-US" sz="2200" dirty="0">
              <a:solidFill>
                <a:schemeClr val="bg1"/>
              </a:solidFill>
              <a:latin typeface="Arial" panose="020B0604020202020204" pitchFamily="34" charset="0"/>
              <a:cs typeface="Arial" panose="020B0604020202020204" pitchFamily="34" charset="0"/>
            </a:endParaRPr>
          </a:p>
          <a:p>
            <a:pPr algn="l"/>
            <a:r>
              <a:rPr lang="en-US" b="1" dirty="0">
                <a:solidFill>
                  <a:srgbClr val="015577"/>
                </a:solidFill>
                <a:effectLst/>
                <a:latin typeface="Arial" panose="020B0604020202020204" pitchFamily="34" charset="0"/>
                <a:cs typeface="Arial" panose="020B0604020202020204" pitchFamily="34" charset="0"/>
              </a:rPr>
              <a:t>REGISTER: RIOTFEST.ORG/COMMUNITY</a:t>
            </a:r>
          </a:p>
          <a:p>
            <a:pPr marL="342900" indent="-342900" algn="l">
              <a:buFont typeface="Arial" panose="020B0604020202020204" pitchFamily="34" charset="0"/>
              <a:buChar char="•"/>
            </a:pPr>
            <a:endParaRPr lang="en-US" sz="2000" dirty="0">
              <a:solidFill>
                <a:schemeClr val="bg1"/>
              </a:solidFill>
              <a:effectLst/>
              <a:latin typeface="Calibri" panose="020F0502020204030204" pitchFamily="34" charset="0"/>
              <a:cs typeface="Calibri" panose="020F0502020204030204" pitchFamily="34" charset="0"/>
            </a:endParaRPr>
          </a:p>
        </p:txBody>
      </p:sp>
      <p:pic>
        <p:nvPicPr>
          <p:cNvPr id="11" name="Picture 4">
            <a:extLst>
              <a:ext uri="{FF2B5EF4-FFF2-40B4-BE49-F238E27FC236}">
                <a16:creationId xmlns:a16="http://schemas.microsoft.com/office/drawing/2014/main" id="{A8F02FC9-BEA3-0E73-37F2-83536B5477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956" r="10956"/>
          <a:stretch/>
        </p:blipFill>
        <p:spPr bwMode="auto">
          <a:xfrm>
            <a:off x="13106400" y="5659950"/>
            <a:ext cx="4165358" cy="40006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4">
            <a:extLst>
              <a:ext uri="{FF2B5EF4-FFF2-40B4-BE49-F238E27FC236}">
                <a16:creationId xmlns:a16="http://schemas.microsoft.com/office/drawing/2014/main" id="{9C4E8BC5-BACE-0038-9282-DB2B64CE55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956" r="10956"/>
          <a:stretch/>
        </p:blipFill>
        <p:spPr bwMode="auto">
          <a:xfrm>
            <a:off x="13224196" y="1257300"/>
            <a:ext cx="4165358" cy="40006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Rectangle 12">
            <a:extLst>
              <a:ext uri="{FF2B5EF4-FFF2-40B4-BE49-F238E27FC236}">
                <a16:creationId xmlns:a16="http://schemas.microsoft.com/office/drawing/2014/main" id="{AAF062F4-4569-6686-E5E8-55CD4C66737B}"/>
              </a:ext>
            </a:extLst>
          </p:cNvPr>
          <p:cNvSpPr/>
          <p:nvPr/>
        </p:nvSpPr>
        <p:spPr>
          <a:xfrm rot="10800000" flipV="1">
            <a:off x="622799" y="1575216"/>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C601518-6186-34AE-5C54-4799182DA4A4}"/>
              </a:ext>
            </a:extLst>
          </p:cNvPr>
          <p:cNvSpPr/>
          <p:nvPr/>
        </p:nvSpPr>
        <p:spPr>
          <a:xfrm rot="16200000" flipV="1">
            <a:off x="5003854" y="7996834"/>
            <a:ext cx="177281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L-Shape 14">
            <a:extLst>
              <a:ext uri="{FF2B5EF4-FFF2-40B4-BE49-F238E27FC236}">
                <a16:creationId xmlns:a16="http://schemas.microsoft.com/office/drawing/2014/main" id="{98EE91F7-55A6-B485-7874-407300CCC635}"/>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Shape 15">
            <a:extLst>
              <a:ext uri="{FF2B5EF4-FFF2-40B4-BE49-F238E27FC236}">
                <a16:creationId xmlns:a16="http://schemas.microsoft.com/office/drawing/2014/main" id="{18013B0F-2889-7D33-F4DD-AE1328272D6D}"/>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0920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82" name="Picture 10">
            <a:extLst>
              <a:ext uri="{FF2B5EF4-FFF2-40B4-BE49-F238E27FC236}">
                <a16:creationId xmlns:a16="http://schemas.microsoft.com/office/drawing/2014/main" id="{5B7EC641-824E-A319-7860-838054E6477C}"/>
              </a:ext>
            </a:extLst>
          </p:cNvPr>
          <p:cNvPicPr>
            <a:picLocks noChangeAspect="1" noChangeArrowheads="1"/>
          </p:cNvPicPr>
          <p:nvPr/>
        </p:nvPicPr>
        <p:blipFill rotWithShape="1">
          <a:blip r:embed="rId2">
            <a:alphaModFix amt="4000"/>
            <a:extLst>
              <a:ext uri="{28A0092B-C50C-407E-A947-70E740481C1C}">
                <a14:useLocalDpi xmlns:a14="http://schemas.microsoft.com/office/drawing/2010/main" val="0"/>
              </a:ext>
            </a:extLst>
          </a:blip>
          <a:srcRect l="7074" t="7662" r="2103" b="15705"/>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270B09-EFF3-5436-15C8-08167B147731}"/>
              </a:ext>
            </a:extLst>
          </p:cNvPr>
          <p:cNvPicPr>
            <a:picLocks noChangeAspect="1"/>
          </p:cNvPicPr>
          <p:nvPr/>
        </p:nvPicPr>
        <p:blipFill rotWithShape="1">
          <a:blip r:embed="rId3">
            <a:extLst>
              <a:ext uri="{28A0092B-C50C-407E-A947-70E740481C1C}">
                <a14:useLocalDpi xmlns:a14="http://schemas.microsoft.com/office/drawing/2010/main" val="0"/>
              </a:ext>
            </a:extLst>
          </a:blip>
          <a:srcRect l="8824" r="11765"/>
          <a:stretch/>
        </p:blipFill>
        <p:spPr>
          <a:xfrm>
            <a:off x="14199525" y="3432300"/>
            <a:ext cx="4088474" cy="3432300"/>
          </a:xfrm>
          <a:prstGeom prst="rect">
            <a:avLst/>
          </a:prstGeom>
        </p:spPr>
      </p:pic>
      <p:pic>
        <p:nvPicPr>
          <p:cNvPr id="9" name="Picture 8">
            <a:extLst>
              <a:ext uri="{FF2B5EF4-FFF2-40B4-BE49-F238E27FC236}">
                <a16:creationId xmlns:a16="http://schemas.microsoft.com/office/drawing/2014/main" id="{7E3AAE4D-F909-F89D-E8C8-15120945158B}"/>
              </a:ext>
            </a:extLst>
          </p:cNvPr>
          <p:cNvPicPr>
            <a:picLocks noChangeAspect="1"/>
          </p:cNvPicPr>
          <p:nvPr/>
        </p:nvPicPr>
        <p:blipFill rotWithShape="1">
          <a:blip r:embed="rId4">
            <a:extLst>
              <a:ext uri="{28A0092B-C50C-407E-A947-70E740481C1C}">
                <a14:useLocalDpi xmlns:a14="http://schemas.microsoft.com/office/drawing/2010/main" val="0"/>
              </a:ext>
            </a:extLst>
          </a:blip>
          <a:srcRect l="21522" r="537"/>
          <a:stretch/>
        </p:blipFill>
        <p:spPr>
          <a:xfrm>
            <a:off x="14199526" y="6864600"/>
            <a:ext cx="4088474" cy="3440122"/>
          </a:xfrm>
          <a:prstGeom prst="rect">
            <a:avLst/>
          </a:prstGeom>
        </p:spPr>
      </p:pic>
      <p:sp>
        <p:nvSpPr>
          <p:cNvPr id="17" name="TextBox 16">
            <a:extLst>
              <a:ext uri="{FF2B5EF4-FFF2-40B4-BE49-F238E27FC236}">
                <a16:creationId xmlns:a16="http://schemas.microsoft.com/office/drawing/2014/main" id="{FE6FCC35-AC33-5D25-E0C9-CBD98594AD80}"/>
              </a:ext>
            </a:extLst>
          </p:cNvPr>
          <p:cNvSpPr txBox="1"/>
          <p:nvPr/>
        </p:nvSpPr>
        <p:spPr>
          <a:xfrm>
            <a:off x="725115" y="1341828"/>
            <a:ext cx="9945974" cy="461665"/>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PROVIDING A PLATFORM FOR RISING STARS</a:t>
            </a:r>
          </a:p>
        </p:txBody>
      </p:sp>
      <p:sp>
        <p:nvSpPr>
          <p:cNvPr id="2" name="TextBox 1">
            <a:extLst>
              <a:ext uri="{FF2B5EF4-FFF2-40B4-BE49-F238E27FC236}">
                <a16:creationId xmlns:a16="http://schemas.microsoft.com/office/drawing/2014/main" id="{FC897446-4ABC-3BAB-7255-F289CC84A4BC}"/>
              </a:ext>
            </a:extLst>
          </p:cNvPr>
          <p:cNvSpPr txBox="1"/>
          <p:nvPr/>
        </p:nvSpPr>
        <p:spPr>
          <a:xfrm>
            <a:off x="725115" y="760793"/>
            <a:ext cx="11769168" cy="707886"/>
          </a:xfrm>
          <a:prstGeom prst="rect">
            <a:avLst/>
          </a:prstGeom>
          <a:noFill/>
        </p:spPr>
        <p:txBody>
          <a:bodyPr wrap="square" rtlCol="0">
            <a:spAutoFit/>
          </a:bodyPr>
          <a:lstStyle/>
          <a:p>
            <a:pPr algn="l"/>
            <a:r>
              <a:rPr lang="en-US" sz="4000" b="1" i="0" dirty="0">
                <a:solidFill>
                  <a:srgbClr val="015577"/>
                </a:solidFill>
                <a:effectLst/>
                <a:latin typeface="Arial" panose="020B0604020202020204" pitchFamily="34" charset="0"/>
                <a:cs typeface="Arial" panose="020B0604020202020204" pitchFamily="34" charset="0"/>
              </a:rPr>
              <a:t>SUPPORTING LOCAL TALENT AT RIOT FEST</a:t>
            </a:r>
            <a:endParaRPr lang="en-US" dirty="0"/>
          </a:p>
        </p:txBody>
      </p:sp>
      <p:sp>
        <p:nvSpPr>
          <p:cNvPr id="4" name="TextBox 3">
            <a:extLst>
              <a:ext uri="{FF2B5EF4-FFF2-40B4-BE49-F238E27FC236}">
                <a16:creationId xmlns:a16="http://schemas.microsoft.com/office/drawing/2014/main" id="{27D85036-3323-1C0E-5165-C79C667603BC}"/>
              </a:ext>
            </a:extLst>
          </p:cNvPr>
          <p:cNvSpPr txBox="1"/>
          <p:nvPr/>
        </p:nvSpPr>
        <p:spPr>
          <a:xfrm>
            <a:off x="725115" y="2346823"/>
            <a:ext cx="12914685" cy="1631216"/>
          </a:xfrm>
          <a:prstGeom prst="rect">
            <a:avLst/>
          </a:prstGeom>
          <a:noFill/>
        </p:spPr>
        <p:txBody>
          <a:bodyPr wrap="square" rtlCol="0">
            <a:spAutoFit/>
          </a:bodyPr>
          <a:lstStyle/>
          <a:p>
            <a:r>
              <a:rPr lang="en-US" sz="2000" b="0" i="0" dirty="0">
                <a:effectLst/>
                <a:latin typeface="Arial" panose="020B0604020202020204" pitchFamily="34" charset="0"/>
                <a:cs typeface="Arial" panose="020B0604020202020204" pitchFamily="34" charset="0"/>
              </a:rPr>
              <a:t>Riot Fest is thrilled to once again offer an exhilarating opportunity for local artists from the North Lawndale and Little Village communities. Continuing our tradition from last year, we are opening our stage for local talent to shine and share their artistry on one of the world's most prestigious platforms. In our ongoing commitment to support and spotlight community talent, we will be selecting three outstanding artists from these neighborhoods to take center stage at Riot Fest 2024.</a:t>
            </a:r>
            <a:endParaRPr lang="en-US" sz="2000" i="0" dirty="0">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678896C5-0AC7-5A66-0058-4894A1099016}"/>
              </a:ext>
            </a:extLst>
          </p:cNvPr>
          <p:cNvSpPr/>
          <p:nvPr/>
        </p:nvSpPr>
        <p:spPr>
          <a:xfrm rot="10800000" flipV="1">
            <a:off x="745019" y="1744980"/>
            <a:ext cx="7325544" cy="45719"/>
          </a:xfrm>
          <a:prstGeom prst="rect">
            <a:avLst/>
          </a:prstGeom>
          <a:solidFill>
            <a:schemeClr val="bg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954E3F6-4A96-25A8-C500-F0BD6853313F}"/>
              </a:ext>
            </a:extLst>
          </p:cNvPr>
          <p:cNvSpPr/>
          <p:nvPr/>
        </p:nvSpPr>
        <p:spPr>
          <a:xfrm rot="10800000" flipV="1">
            <a:off x="805030" y="1930556"/>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C1983E1-FCCB-E249-EDAA-A220A122A84C}"/>
              </a:ext>
            </a:extLst>
          </p:cNvPr>
          <p:cNvSpPr txBox="1"/>
          <p:nvPr/>
        </p:nvSpPr>
        <p:spPr>
          <a:xfrm>
            <a:off x="725115" y="4388582"/>
            <a:ext cx="11494389" cy="1692771"/>
          </a:xfrm>
          <a:prstGeom prst="rect">
            <a:avLst/>
          </a:prstGeom>
          <a:noFill/>
        </p:spPr>
        <p:txBody>
          <a:bodyPr wrap="square">
            <a:spAutoFit/>
          </a:bodyPr>
          <a:lstStyle/>
          <a:p>
            <a:pPr algn="l"/>
            <a:r>
              <a:rPr lang="en-US" sz="2400" b="1" i="0" dirty="0">
                <a:solidFill>
                  <a:srgbClr val="015577"/>
                </a:solidFill>
                <a:effectLst/>
                <a:latin typeface="Arial" panose="020B0604020202020204" pitchFamily="34" charset="0"/>
                <a:cs typeface="Arial" panose="020B0604020202020204" pitchFamily="34" charset="0"/>
              </a:rPr>
              <a:t>KEY POINTS:</a:t>
            </a:r>
            <a:endParaRPr lang="en-US" sz="2400"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Artist Registration:</a:t>
            </a:r>
            <a:r>
              <a:rPr lang="en-US" sz="2000" b="0" i="0" dirty="0">
                <a:effectLst/>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April 8, 2024 – Online submission at Riotfest.org </a:t>
            </a:r>
            <a:endParaRPr lang="en-US" sz="2000" b="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Selection Process:</a:t>
            </a:r>
            <a:r>
              <a:rPr lang="en-US" sz="2000" b="0" i="0" dirty="0">
                <a:effectLst/>
                <a:latin typeface="Arial" panose="020B0604020202020204" pitchFamily="34" charset="0"/>
                <a:cs typeface="Arial" panose="020B0604020202020204" pitchFamily="34" charset="0"/>
              </a:rPr>
              <a:t> Artists will submit their songs to for consideration, with our panel of guest judges choosing the top three finalists</a:t>
            </a: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Performance Opportunity:</a:t>
            </a:r>
            <a:r>
              <a:rPr lang="en-US" sz="2000" b="0" i="0" dirty="0">
                <a:effectLst/>
                <a:latin typeface="Arial" panose="020B0604020202020204" pitchFamily="34" charset="0"/>
                <a:cs typeface="Arial" panose="020B0604020202020204" pitchFamily="34" charset="0"/>
              </a:rPr>
              <a:t> The selected artists will take center stage at Riot Fest 2024</a:t>
            </a:r>
          </a:p>
        </p:txBody>
      </p:sp>
      <p:sp>
        <p:nvSpPr>
          <p:cNvPr id="10" name="TextBox 9">
            <a:extLst>
              <a:ext uri="{FF2B5EF4-FFF2-40B4-BE49-F238E27FC236}">
                <a16:creationId xmlns:a16="http://schemas.microsoft.com/office/drawing/2014/main" id="{C52A9D9A-ED43-8066-3518-7696D099F974}"/>
              </a:ext>
            </a:extLst>
          </p:cNvPr>
          <p:cNvSpPr txBox="1"/>
          <p:nvPr/>
        </p:nvSpPr>
        <p:spPr>
          <a:xfrm>
            <a:off x="725115" y="6568976"/>
            <a:ext cx="12236866" cy="2308324"/>
          </a:xfrm>
          <a:prstGeom prst="rect">
            <a:avLst/>
          </a:prstGeom>
          <a:noFill/>
        </p:spPr>
        <p:txBody>
          <a:bodyPr wrap="square" rtlCol="0">
            <a:spAutoFit/>
          </a:bodyPr>
          <a:lstStyle/>
          <a:p>
            <a:pPr algn="l"/>
            <a:r>
              <a:rPr lang="en-US" sz="2400" b="1" i="0" dirty="0">
                <a:solidFill>
                  <a:srgbClr val="015577"/>
                </a:solidFill>
                <a:effectLst/>
                <a:latin typeface="Arial" panose="020B0604020202020204" pitchFamily="34" charset="0"/>
                <a:cs typeface="Arial" panose="020B0604020202020204" pitchFamily="34" charset="0"/>
              </a:rPr>
              <a:t>BENEFITS FOR SELECTED ARTISTS:</a:t>
            </a:r>
            <a:endParaRPr lang="en-US" sz="2400"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Booking Fee:</a:t>
            </a:r>
            <a:r>
              <a:rPr lang="en-US" sz="2000" b="0" i="0" dirty="0">
                <a:effectLst/>
                <a:latin typeface="Arial" panose="020B0604020202020204" pitchFamily="34" charset="0"/>
                <a:cs typeface="Arial" panose="020B0604020202020204" pitchFamily="34" charset="0"/>
              </a:rPr>
              <a:t> Artists will receive a fee for their performance</a:t>
            </a: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Promotion:</a:t>
            </a:r>
            <a:r>
              <a:rPr lang="en-US" sz="2000" b="0" i="0" dirty="0">
                <a:effectLst/>
                <a:latin typeface="Arial" panose="020B0604020202020204" pitchFamily="34" charset="0"/>
                <a:cs typeface="Arial" panose="020B0604020202020204" pitchFamily="34" charset="0"/>
              </a:rPr>
              <a:t> Inclusion on Riot Fest's website and social media channels</a:t>
            </a: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Media Exposure:</a:t>
            </a:r>
            <a:r>
              <a:rPr lang="en-US" sz="2000" b="0" i="0" dirty="0">
                <a:effectLst/>
                <a:latin typeface="Arial" panose="020B0604020202020204" pitchFamily="34" charset="0"/>
                <a:cs typeface="Arial" panose="020B0604020202020204" pitchFamily="34" charset="0"/>
              </a:rPr>
              <a:t> Scheduled interviews with select media outlets</a:t>
            </a: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Marketing Presence:</a:t>
            </a:r>
            <a:r>
              <a:rPr lang="en-US" sz="2000" b="0" i="0" dirty="0">
                <a:effectLst/>
                <a:latin typeface="Arial" panose="020B0604020202020204" pitchFamily="34" charset="0"/>
                <a:cs typeface="Arial" panose="020B0604020202020204" pitchFamily="34" charset="0"/>
              </a:rPr>
              <a:t> Artist's name featured on flyers, posters and other promotional material</a:t>
            </a:r>
          </a:p>
          <a:p>
            <a:pPr marL="342900" indent="-342900" algn="l">
              <a:buFont typeface="Arial" panose="020B0604020202020204" pitchFamily="34" charset="0"/>
              <a:buChar char="•"/>
            </a:pPr>
            <a:r>
              <a:rPr lang="en-US" sz="2000" b="1" i="0" dirty="0">
                <a:effectLst/>
                <a:latin typeface="Arial" panose="020B0604020202020204" pitchFamily="34" charset="0"/>
                <a:cs typeface="Arial" panose="020B0604020202020204" pitchFamily="34" charset="0"/>
              </a:rPr>
              <a:t>Networking Opportunity:</a:t>
            </a:r>
            <a:r>
              <a:rPr lang="en-US" sz="2000" b="0" i="0" dirty="0">
                <a:effectLst/>
                <a:latin typeface="Arial" panose="020B0604020202020204" pitchFamily="34" charset="0"/>
                <a:cs typeface="Arial" panose="020B0604020202020204" pitchFamily="34" charset="0"/>
              </a:rPr>
              <a:t> Exclusive access to 'Artist World', an environment to connect with fellow musicians and industry professionals</a:t>
            </a:r>
            <a:endParaRPr lang="en-US" sz="2000" dirty="0">
              <a:effectLst/>
              <a:latin typeface="Arial" panose="020B0604020202020204" pitchFamily="34" charset="0"/>
              <a:cs typeface="Arial" panose="020B0604020202020204" pitchFamily="34" charset="0"/>
            </a:endParaRPr>
          </a:p>
        </p:txBody>
      </p:sp>
      <p:sp>
        <p:nvSpPr>
          <p:cNvPr id="13" name="L-Shape 12">
            <a:extLst>
              <a:ext uri="{FF2B5EF4-FFF2-40B4-BE49-F238E27FC236}">
                <a16:creationId xmlns:a16="http://schemas.microsoft.com/office/drawing/2014/main" id="{32C361E4-A2BD-B784-9D5F-757BD66E90CD}"/>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Shape 13">
            <a:extLst>
              <a:ext uri="{FF2B5EF4-FFF2-40B4-BE49-F238E27FC236}">
                <a16:creationId xmlns:a16="http://schemas.microsoft.com/office/drawing/2014/main" id="{F8F86535-F62A-2863-ED53-E67BCAD85703}"/>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184661F1-0630-AB2F-8BBF-7458905D4505}"/>
              </a:ext>
            </a:extLst>
          </p:cNvPr>
          <p:cNvPicPr>
            <a:picLocks noChangeAspect="1"/>
          </p:cNvPicPr>
          <p:nvPr/>
        </p:nvPicPr>
        <p:blipFill rotWithShape="1">
          <a:blip r:embed="rId5">
            <a:extLst>
              <a:ext uri="{28A0092B-C50C-407E-A947-70E740481C1C}">
                <a14:useLocalDpi xmlns:a14="http://schemas.microsoft.com/office/drawing/2010/main" val="0"/>
              </a:ext>
            </a:extLst>
          </a:blip>
          <a:srcRect l="10294" t="17949" r="10294"/>
          <a:stretch/>
        </p:blipFill>
        <p:spPr>
          <a:xfrm>
            <a:off x="14199526" y="0"/>
            <a:ext cx="4088474" cy="3432300"/>
          </a:xfrm>
          <a:prstGeom prst="rect">
            <a:avLst/>
          </a:prstGeom>
        </p:spPr>
      </p:pic>
    </p:spTree>
    <p:extLst>
      <p:ext uri="{BB962C8B-B14F-4D97-AF65-F5344CB8AC3E}">
        <p14:creationId xmlns:p14="http://schemas.microsoft.com/office/powerpoint/2010/main" val="582591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C92580-3C1B-35E3-88D4-97BB46F8934C}"/>
              </a:ext>
            </a:extLst>
          </p:cNvPr>
          <p:cNvSpPr/>
          <p:nvPr/>
        </p:nvSpPr>
        <p:spPr>
          <a:xfrm rot="10800000" flipV="1">
            <a:off x="819151" y="1866900"/>
            <a:ext cx="7325544" cy="45719"/>
          </a:xfrm>
          <a:prstGeom prst="rect">
            <a:avLst/>
          </a:prstGeom>
          <a:solidFill>
            <a:schemeClr val="bg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47CF4AC-FB4D-CB98-F920-C2EDCB2777A2}"/>
              </a:ext>
            </a:extLst>
          </p:cNvPr>
          <p:cNvSpPr txBox="1"/>
          <p:nvPr/>
        </p:nvSpPr>
        <p:spPr>
          <a:xfrm>
            <a:off x="797195" y="2006917"/>
            <a:ext cx="9337405" cy="4431983"/>
          </a:xfrm>
          <a:prstGeom prst="rect">
            <a:avLst/>
          </a:prstGeom>
          <a:noFill/>
        </p:spPr>
        <p:txBody>
          <a:bodyPr wrap="square" rtlCol="0">
            <a:spAutoFit/>
          </a:bodyPr>
          <a:lstStyle/>
          <a:p>
            <a:pPr algn="l"/>
            <a:r>
              <a:rPr lang="en-US" sz="2000" b="1" i="0" dirty="0">
                <a:solidFill>
                  <a:srgbClr val="015577"/>
                </a:solidFill>
                <a:effectLst/>
                <a:latin typeface="Arial" panose="020B0604020202020204" pitchFamily="34" charset="0"/>
                <a:cs typeface="Arial" panose="020B0604020202020204" pitchFamily="34" charset="0"/>
              </a:rPr>
              <a:t>OPPORTUNITY EXPANDED</a:t>
            </a:r>
          </a:p>
          <a:p>
            <a:pPr algn="l"/>
            <a:r>
              <a:rPr lang="en-US" sz="2000" b="0" i="0" dirty="0">
                <a:solidFill>
                  <a:srgbClr val="0D0D0D"/>
                </a:solidFill>
                <a:effectLst/>
                <a:latin typeface="Arial" panose="020B0604020202020204" pitchFamily="34" charset="0"/>
                <a:cs typeface="Arial" panose="020B0604020202020204" pitchFamily="34" charset="0"/>
              </a:rPr>
              <a:t>Elevating our unique paid internship initiative, this year we're inviting 10 enthusiastic youths to immerse themselves in the vibrant world of Riot Fest.</a:t>
            </a:r>
          </a:p>
          <a:p>
            <a:pPr algn="l"/>
            <a:endParaRPr lang="en-US" sz="2000" b="0" i="0" dirty="0">
              <a:solidFill>
                <a:srgbClr val="0D0D0D"/>
              </a:solidFill>
              <a:effectLst/>
              <a:latin typeface="Arial" panose="020B0604020202020204" pitchFamily="34" charset="0"/>
              <a:cs typeface="Arial" panose="020B0604020202020204" pitchFamily="34" charset="0"/>
            </a:endParaRPr>
          </a:p>
          <a:p>
            <a:pPr algn="l"/>
            <a:r>
              <a:rPr lang="en-US" sz="2000" b="1" i="0" dirty="0">
                <a:solidFill>
                  <a:srgbClr val="015577"/>
                </a:solidFill>
                <a:effectLst/>
                <a:latin typeface="Arial" panose="020B0604020202020204" pitchFamily="34" charset="0"/>
                <a:cs typeface="Arial" panose="020B0604020202020204" pitchFamily="34" charset="0"/>
              </a:rPr>
              <a:t>DEEPER DISCOVERIES</a:t>
            </a:r>
          </a:p>
          <a:p>
            <a:pPr algn="l"/>
            <a:r>
              <a:rPr lang="en-US" sz="2000" b="0" i="0" dirty="0">
                <a:solidFill>
                  <a:srgbClr val="0D0D0D"/>
                </a:solidFill>
                <a:effectLst/>
                <a:latin typeface="Arial" panose="020B0604020202020204" pitchFamily="34" charset="0"/>
                <a:cs typeface="Arial" panose="020B0604020202020204" pitchFamily="34" charset="0"/>
              </a:rPr>
              <a:t>Interns will gain an insider’s look at Riot Fest's operations through comprehensive interactions with department heads, insightful inquiries, and detailed tours of the festival’s extensive infrastructure.</a:t>
            </a:r>
          </a:p>
          <a:p>
            <a:pPr algn="l"/>
            <a:endParaRPr lang="en-US" sz="2000" b="0" i="0" dirty="0">
              <a:solidFill>
                <a:srgbClr val="0D0D0D"/>
              </a:solidFill>
              <a:effectLst/>
              <a:latin typeface="Arial" panose="020B0604020202020204" pitchFamily="34" charset="0"/>
              <a:cs typeface="Arial" panose="020B0604020202020204" pitchFamily="34" charset="0"/>
            </a:endParaRPr>
          </a:p>
          <a:p>
            <a:pPr algn="l"/>
            <a:r>
              <a:rPr lang="en-US" sz="2000" b="1" i="0" dirty="0">
                <a:solidFill>
                  <a:srgbClr val="015577"/>
                </a:solidFill>
                <a:effectLst/>
                <a:latin typeface="Arial" panose="020B0604020202020204" pitchFamily="34" charset="0"/>
                <a:cs typeface="Arial" panose="020B0604020202020204" pitchFamily="34" charset="0"/>
              </a:rPr>
              <a:t>ENHANCED FESTIVAL INSIGHTS</a:t>
            </a:r>
          </a:p>
          <a:p>
            <a:pPr algn="l"/>
            <a:r>
              <a:rPr lang="en-US" sz="2000" b="0" i="0" dirty="0">
                <a:solidFill>
                  <a:srgbClr val="0D0D0D"/>
                </a:solidFill>
                <a:effectLst/>
                <a:latin typeface="Arial" panose="020B0604020202020204" pitchFamily="34" charset="0"/>
                <a:cs typeface="Arial" panose="020B0604020202020204" pitchFamily="34" charset="0"/>
              </a:rPr>
              <a:t>Our interns will explore a wider array of festival organization and production facets, deepening their comprehension of the event’s complexities.</a:t>
            </a:r>
          </a:p>
          <a:p>
            <a:pPr algn="l"/>
            <a:endParaRPr lang="en-US" sz="2000" b="0" i="0" dirty="0">
              <a:solidFill>
                <a:srgbClr val="0D0D0D"/>
              </a:solidFill>
              <a:effectLst/>
              <a:latin typeface="Arial" panose="020B0604020202020204" pitchFamily="34" charset="0"/>
              <a:cs typeface="Arial" panose="020B0604020202020204" pitchFamily="34" charset="0"/>
            </a:endParaRPr>
          </a:p>
          <a:p>
            <a:pPr algn="l"/>
            <a:endParaRPr lang="en-US" sz="2200" b="1" i="0" dirty="0">
              <a:solidFill>
                <a:srgbClr val="B2E1ED"/>
              </a:solidFill>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01967D5-CA60-612D-1780-427FF0B23DC2}"/>
              </a:ext>
            </a:extLst>
          </p:cNvPr>
          <p:cNvPicPr>
            <a:picLocks noChangeAspect="1"/>
          </p:cNvPicPr>
          <p:nvPr/>
        </p:nvPicPr>
        <p:blipFill rotWithShape="1">
          <a:blip r:embed="rId2">
            <a:extLst>
              <a:ext uri="{28A0092B-C50C-407E-A947-70E740481C1C}">
                <a14:useLocalDpi xmlns:a14="http://schemas.microsoft.com/office/drawing/2010/main" val="0"/>
              </a:ext>
            </a:extLst>
          </a:blip>
          <a:srcRect t="21293" b="15089"/>
          <a:stretch/>
        </p:blipFill>
        <p:spPr>
          <a:xfrm>
            <a:off x="2844329" y="6362700"/>
            <a:ext cx="5969942" cy="3361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717988E4-B11D-0968-5AD2-D5E6DC6E4F0E}"/>
              </a:ext>
            </a:extLst>
          </p:cNvPr>
          <p:cNvSpPr txBox="1"/>
          <p:nvPr/>
        </p:nvSpPr>
        <p:spPr>
          <a:xfrm>
            <a:off x="533400" y="624758"/>
            <a:ext cx="10134600" cy="707886"/>
          </a:xfrm>
          <a:prstGeom prst="rect">
            <a:avLst/>
          </a:prstGeom>
          <a:noFill/>
        </p:spPr>
        <p:txBody>
          <a:bodyPr wrap="square" rtlCol="0">
            <a:spAutoFit/>
          </a:bodyPr>
          <a:lstStyle/>
          <a:p>
            <a:pPr algn="l"/>
            <a:r>
              <a:rPr lang="en-US" sz="4000" b="1" i="0" dirty="0">
                <a:solidFill>
                  <a:srgbClr val="015577"/>
                </a:solidFill>
                <a:effectLst/>
                <a:latin typeface="Arial" panose="020B0604020202020204" pitchFamily="34" charset="0"/>
                <a:cs typeface="Arial" panose="020B0604020202020204" pitchFamily="34" charset="0"/>
              </a:rPr>
              <a:t>RIOT FEST INTERNSHIP PROGRAM</a:t>
            </a:r>
            <a:endParaRPr lang="en-US" sz="4000" dirty="0"/>
          </a:p>
        </p:txBody>
      </p:sp>
      <p:sp>
        <p:nvSpPr>
          <p:cNvPr id="4" name="TextBox 3">
            <a:extLst>
              <a:ext uri="{FF2B5EF4-FFF2-40B4-BE49-F238E27FC236}">
                <a16:creationId xmlns:a16="http://schemas.microsoft.com/office/drawing/2014/main" id="{4D0F2E6B-B1F9-0D60-F864-6F04B37B8DBE}"/>
              </a:ext>
            </a:extLst>
          </p:cNvPr>
          <p:cNvSpPr txBox="1"/>
          <p:nvPr/>
        </p:nvSpPr>
        <p:spPr>
          <a:xfrm>
            <a:off x="562303" y="1185643"/>
            <a:ext cx="8768810" cy="461665"/>
          </a:xfrm>
          <a:prstGeom prst="rect">
            <a:avLst/>
          </a:prstGeom>
          <a:noFill/>
        </p:spPr>
        <p:txBody>
          <a:bodyPr wrap="square" rtlCol="0">
            <a:spAutoFit/>
          </a:bodyPr>
          <a:lstStyle/>
          <a:p>
            <a:r>
              <a:rPr lang="en-US" sz="2400" i="0" dirty="0">
                <a:effectLst/>
                <a:latin typeface="Arial" panose="020B0604020202020204" pitchFamily="34" charset="0"/>
                <a:cs typeface="Arial" panose="020B0604020202020204" pitchFamily="34" charset="0"/>
              </a:rPr>
              <a:t>EXPANDING OPPORTUNITIES FOR OUR YOUTH</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D4D37BE-8CB3-5943-8CFF-8254DFC35AB4}"/>
              </a:ext>
            </a:extLst>
          </p:cNvPr>
          <p:cNvSpPr/>
          <p:nvPr/>
        </p:nvSpPr>
        <p:spPr>
          <a:xfrm rot="10800000" flipV="1">
            <a:off x="628110" y="1744980"/>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Shape 9">
            <a:extLst>
              <a:ext uri="{FF2B5EF4-FFF2-40B4-BE49-F238E27FC236}">
                <a16:creationId xmlns:a16="http://schemas.microsoft.com/office/drawing/2014/main" id="{F34D5AA5-59FC-C080-2CDE-60E8637628ED}"/>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a:extLst>
              <a:ext uri="{FF2B5EF4-FFF2-40B4-BE49-F238E27FC236}">
                <a16:creationId xmlns:a16="http://schemas.microsoft.com/office/drawing/2014/main" id="{EEAD3342-30C8-4008-2BFC-B8D7EE89605E}"/>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8">
            <a:extLst>
              <a:ext uri="{FF2B5EF4-FFF2-40B4-BE49-F238E27FC236}">
                <a16:creationId xmlns:a16="http://schemas.microsoft.com/office/drawing/2014/main" id="{B155A3A5-4BEB-68BE-DA59-31888A6B1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08" t="19042" r="4916" b="17559"/>
          <a:stretch/>
        </p:blipFill>
        <p:spPr bwMode="auto">
          <a:xfrm>
            <a:off x="9618906" y="6362700"/>
            <a:ext cx="5936531" cy="336139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33DB8E14-4BA5-76DC-AA35-B3F9E2C7E3AF}"/>
              </a:ext>
            </a:extLst>
          </p:cNvPr>
          <p:cNvSpPr txBox="1"/>
          <p:nvPr/>
        </p:nvSpPr>
        <p:spPr>
          <a:xfrm>
            <a:off x="10156556" y="1973344"/>
            <a:ext cx="7467600" cy="4124206"/>
          </a:xfrm>
          <a:prstGeom prst="rect">
            <a:avLst/>
          </a:prstGeom>
          <a:noFill/>
        </p:spPr>
        <p:txBody>
          <a:bodyPr wrap="square" rtlCol="0">
            <a:spAutoFit/>
          </a:bodyPr>
          <a:lstStyle/>
          <a:p>
            <a:pPr algn="l"/>
            <a:r>
              <a:rPr lang="en-US" sz="2000" b="1" i="0" dirty="0">
                <a:solidFill>
                  <a:srgbClr val="015577"/>
                </a:solidFill>
                <a:effectLst/>
                <a:latin typeface="Arial" panose="020B0604020202020204" pitchFamily="34" charset="0"/>
                <a:cs typeface="Arial" panose="020B0604020202020204" pitchFamily="34" charset="0"/>
              </a:rPr>
              <a:t>EXPANDED NETWORKING GOLDMINE</a:t>
            </a:r>
          </a:p>
          <a:p>
            <a:pPr algn="l"/>
            <a:r>
              <a:rPr lang="en-US" sz="2000" b="0" i="0" dirty="0">
                <a:solidFill>
                  <a:srgbClr val="0D0D0D"/>
                </a:solidFill>
                <a:effectLst/>
                <a:latin typeface="Arial" panose="020B0604020202020204" pitchFamily="34" charset="0"/>
                <a:cs typeface="Arial" panose="020B0604020202020204" pitchFamily="34" charset="0"/>
              </a:rPr>
              <a:t>Interns will connect with an even broader network of industry pioneers, musicians, and production teams, opening doors to future opportunities in the entertainment sphere.</a:t>
            </a:r>
          </a:p>
          <a:p>
            <a:pPr algn="l"/>
            <a:endParaRPr lang="en-US" sz="2000" b="0" i="0" dirty="0">
              <a:solidFill>
                <a:srgbClr val="0D0D0D"/>
              </a:solidFill>
              <a:effectLst/>
              <a:latin typeface="Arial" panose="020B0604020202020204" pitchFamily="34" charset="0"/>
              <a:cs typeface="Arial" panose="020B0604020202020204" pitchFamily="34" charset="0"/>
            </a:endParaRPr>
          </a:p>
          <a:p>
            <a:pPr algn="l"/>
            <a:r>
              <a:rPr lang="en-US" sz="2000" b="1" i="0" dirty="0">
                <a:solidFill>
                  <a:srgbClr val="015577"/>
                </a:solidFill>
                <a:effectLst/>
                <a:latin typeface="Arial" panose="020B0604020202020204" pitchFamily="34" charset="0"/>
                <a:cs typeface="Arial" panose="020B0604020202020204" pitchFamily="34" charset="0"/>
              </a:rPr>
              <a:t>EMPOWERING THE FUTURE</a:t>
            </a:r>
          </a:p>
          <a:p>
            <a:pPr algn="l"/>
            <a:r>
              <a:rPr lang="en-US" sz="2000" b="0" i="0" dirty="0">
                <a:solidFill>
                  <a:srgbClr val="0D0D0D"/>
                </a:solidFill>
                <a:effectLst/>
                <a:latin typeface="Arial" panose="020B0604020202020204" pitchFamily="34" charset="0"/>
                <a:cs typeface="Arial" panose="020B0604020202020204" pitchFamily="34" charset="0"/>
              </a:rPr>
              <a:t>We are dedicated to nurturing our community's youth by offering more spots in our Paid Internship Program, thus providing them with unparalleled experiences in the entertainment industry and fostering their growth.</a:t>
            </a:r>
          </a:p>
          <a:p>
            <a:pPr algn="l"/>
            <a:endParaRPr lang="en-US" sz="2000" dirty="0">
              <a:solidFill>
                <a:srgbClr val="0D0D0D"/>
              </a:solidFill>
              <a:latin typeface="Arial" panose="020B0604020202020204" pitchFamily="34" charset="0"/>
              <a:cs typeface="Arial" panose="020B0604020202020204" pitchFamily="34" charset="0"/>
            </a:endParaRPr>
          </a:p>
          <a:p>
            <a:pPr algn="l"/>
            <a:r>
              <a:rPr lang="en-US" sz="2000" b="1" i="0" dirty="0">
                <a:effectLst/>
                <a:latin typeface="Arial" panose="020B0604020202020204" pitchFamily="34" charset="0"/>
                <a:cs typeface="Arial" panose="020B0604020202020204" pitchFamily="34" charset="0"/>
              </a:rPr>
              <a:t>Registration Opens: July 23, 2024</a:t>
            </a:r>
          </a:p>
          <a:p>
            <a:pPr algn="l"/>
            <a:endParaRPr lang="en-US" sz="2200" b="1" i="0" dirty="0">
              <a:solidFill>
                <a:srgbClr val="B2E1ED"/>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7062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CD1105-41D0-5E4D-4FA4-C1D41F312632}"/>
              </a:ext>
            </a:extLst>
          </p:cNvPr>
          <p:cNvSpPr txBox="1"/>
          <p:nvPr/>
        </p:nvSpPr>
        <p:spPr>
          <a:xfrm>
            <a:off x="3533775" y="723900"/>
            <a:ext cx="11220449" cy="2123658"/>
          </a:xfrm>
          <a:prstGeom prst="rect">
            <a:avLst/>
          </a:prstGeom>
          <a:noFill/>
        </p:spPr>
        <p:txBody>
          <a:bodyPr wrap="square" rtlCol="0">
            <a:spAutoFit/>
          </a:bodyPr>
          <a:lstStyle/>
          <a:p>
            <a:pPr algn="ctr"/>
            <a:r>
              <a:rPr lang="en-US" sz="4800" b="1" i="0" dirty="0">
                <a:solidFill>
                  <a:schemeClr val="bg1"/>
                </a:solidFill>
                <a:effectLst/>
                <a:latin typeface="Arial" panose="020B0604020202020204" pitchFamily="34" charset="0"/>
                <a:cs typeface="Arial" panose="020B0604020202020204" pitchFamily="34" charset="0"/>
              </a:rPr>
              <a:t>2023 ECONOMIC IMPACT</a:t>
            </a:r>
          </a:p>
          <a:p>
            <a:pPr algn="l"/>
            <a:endParaRPr lang="en-US" sz="2400" b="1" dirty="0">
              <a:solidFill>
                <a:schemeClr val="bg1"/>
              </a:solidFill>
              <a:latin typeface="Arial" panose="020B0604020202020204" pitchFamily="34" charset="0"/>
              <a:cs typeface="Arial" panose="020B0604020202020204" pitchFamily="34" charset="0"/>
            </a:endParaRPr>
          </a:p>
          <a:p>
            <a:br>
              <a:rPr lang="en-US" sz="2400" dirty="0"/>
            </a:br>
            <a:br>
              <a:rPr lang="en-US" dirty="0"/>
            </a:br>
            <a:endParaRPr lang="en-US" dirty="0"/>
          </a:p>
        </p:txBody>
      </p:sp>
      <p:sp>
        <p:nvSpPr>
          <p:cNvPr id="20" name="TextBox 19">
            <a:extLst>
              <a:ext uri="{FF2B5EF4-FFF2-40B4-BE49-F238E27FC236}">
                <a16:creationId xmlns:a16="http://schemas.microsoft.com/office/drawing/2014/main" id="{7F3F8CD9-B43D-08F4-8E52-14992EC5DA51}"/>
              </a:ext>
            </a:extLst>
          </p:cNvPr>
          <p:cNvSpPr txBox="1"/>
          <p:nvPr/>
        </p:nvSpPr>
        <p:spPr>
          <a:xfrm>
            <a:off x="4320132" y="1409700"/>
            <a:ext cx="9647733" cy="461665"/>
          </a:xfrm>
          <a:prstGeom prst="rect">
            <a:avLst/>
          </a:prstGeom>
          <a:noFill/>
        </p:spPr>
        <p:txBody>
          <a:bodyPr wrap="square" rtlCol="0">
            <a:spAutoFit/>
          </a:bodyPr>
          <a:lstStyle/>
          <a:p>
            <a:pPr algn="ctr"/>
            <a:r>
              <a:rPr lang="en-US" sz="2400" b="0" i="0" dirty="0">
                <a:solidFill>
                  <a:srgbClr val="B2E1ED"/>
                </a:solidFill>
                <a:effectLst/>
                <a:latin typeface="Arial" panose="020B0604020202020204" pitchFamily="34" charset="0"/>
                <a:cs typeface="Arial" panose="020B0604020202020204" pitchFamily="34" charset="0"/>
              </a:rPr>
              <a:t>BOOSTING THE LOCAL ECONOMY</a:t>
            </a:r>
            <a:endParaRPr lang="en-US" sz="2000" dirty="0">
              <a:solidFill>
                <a:srgbClr val="B2E1ED"/>
              </a:solidFill>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B7520D3-C7A2-8F7D-2F98-F10046BE648C}"/>
              </a:ext>
            </a:extLst>
          </p:cNvPr>
          <p:cNvSpPr txBox="1"/>
          <p:nvPr/>
        </p:nvSpPr>
        <p:spPr>
          <a:xfrm>
            <a:off x="4991098" y="2628900"/>
            <a:ext cx="8305800" cy="15142607"/>
          </a:xfrm>
          <a:prstGeom prst="rect">
            <a:avLst/>
          </a:prstGeom>
          <a:noFill/>
        </p:spPr>
        <p:txBody>
          <a:bodyPr wrap="square" rtlCol="0">
            <a:spAutoFit/>
          </a:bodyPr>
          <a:lstStyle/>
          <a:p>
            <a:pPr algn="ctr"/>
            <a:endParaRPr lang="en-US" sz="3200" dirty="0">
              <a:solidFill>
                <a:schemeClr val="bg1"/>
              </a:solidFill>
              <a:latin typeface="Arial" panose="020B0604020202020204" pitchFamily="34" charset="0"/>
              <a:cs typeface="Arial" panose="020B0604020202020204" pitchFamily="34" charset="0"/>
            </a:endParaRPr>
          </a:p>
          <a:p>
            <a:pPr algn="ctr"/>
            <a:r>
              <a:rPr lang="en-US" sz="2400" b="1" i="0" dirty="0">
                <a:solidFill>
                  <a:srgbClr val="B2E1ED"/>
                </a:solidFill>
                <a:effectLst/>
                <a:latin typeface="Arial" panose="020B0604020202020204" pitchFamily="34" charset="0"/>
                <a:cs typeface="Arial" panose="020B0604020202020204" pitchFamily="34" charset="0"/>
              </a:rPr>
              <a:t>CITY &amp; PARK DISTRICT FEES</a:t>
            </a:r>
            <a:endParaRPr lang="en-US" sz="2400" dirty="0">
              <a:solidFill>
                <a:schemeClr val="bg1"/>
              </a:solidFill>
              <a:latin typeface="Arial" panose="020B0604020202020204" pitchFamily="34" charset="0"/>
              <a:cs typeface="Arial" panose="020B0604020202020204" pitchFamily="34" charset="0"/>
            </a:endParaRPr>
          </a:p>
          <a:p>
            <a:pPr marL="0" indent="0" algn="ctr">
              <a:buNone/>
            </a:pPr>
            <a:r>
              <a:rPr lang="en-US" sz="2400" dirty="0">
                <a:solidFill>
                  <a:schemeClr val="bg1"/>
                </a:solidFill>
                <a:latin typeface="Arial" panose="020B0604020202020204" pitchFamily="34" charset="0"/>
                <a:cs typeface="Arial" panose="020B0604020202020204" pitchFamily="34" charset="0"/>
              </a:rPr>
              <a:t>CITY &amp; COUNTY TAXES &amp; FEES - $2 Million +</a:t>
            </a:r>
          </a:p>
          <a:p>
            <a:pPr marL="0" indent="0" algn="ctr">
              <a:buNone/>
            </a:pPr>
            <a:r>
              <a:rPr lang="en-US" sz="2400" dirty="0">
                <a:solidFill>
                  <a:schemeClr val="bg1"/>
                </a:solidFill>
                <a:latin typeface="Arial" panose="020B0604020202020204" pitchFamily="34" charset="0"/>
                <a:cs typeface="Arial" panose="020B0604020202020204" pitchFamily="34" charset="0"/>
              </a:rPr>
              <a:t>PARK RENTAL FEE - $680k</a:t>
            </a:r>
          </a:p>
          <a:p>
            <a:pPr marL="0" indent="0" algn="ctr">
              <a:buNone/>
            </a:pPr>
            <a:endParaRPr lang="en-US" sz="2400" dirty="0">
              <a:solidFill>
                <a:schemeClr val="bg1"/>
              </a:solidFill>
              <a:latin typeface="Arial" panose="020B0604020202020204" pitchFamily="34" charset="0"/>
              <a:cs typeface="Arial" panose="020B0604020202020204" pitchFamily="34" charset="0"/>
            </a:endParaRPr>
          </a:p>
          <a:p>
            <a:pPr marL="0" indent="0" algn="ctr">
              <a:buNone/>
            </a:pPr>
            <a:r>
              <a:rPr lang="en-US" sz="2400" dirty="0">
                <a:solidFill>
                  <a:schemeClr val="bg1"/>
                </a:solidFill>
                <a:latin typeface="Arial" panose="020B0604020202020204" pitchFamily="34" charset="0"/>
                <a:cs typeface="Arial" panose="020B0604020202020204" pitchFamily="34" charset="0"/>
              </a:rPr>
              <a:t>$2.68M +</a:t>
            </a:r>
          </a:p>
          <a:p>
            <a:pPr marL="0" indent="0" algn="ctr">
              <a:buNone/>
            </a:pPr>
            <a:endParaRPr lang="en-US" sz="2400" b="1" i="0" dirty="0">
              <a:solidFill>
                <a:schemeClr val="bg1"/>
              </a:solidFill>
              <a:effectLst/>
              <a:latin typeface="Arial" panose="020B0604020202020204" pitchFamily="34" charset="0"/>
              <a:cs typeface="Arial" panose="020B0604020202020204" pitchFamily="34" charset="0"/>
            </a:endParaRPr>
          </a:p>
          <a:p>
            <a:pPr marL="0" indent="0" algn="ctr">
              <a:buNone/>
            </a:pPr>
            <a:endParaRPr lang="en-US" sz="2400" b="1" i="0" dirty="0">
              <a:solidFill>
                <a:schemeClr val="bg1"/>
              </a:solidFill>
              <a:effectLst/>
              <a:latin typeface="Arial" panose="020B0604020202020204" pitchFamily="34" charset="0"/>
              <a:cs typeface="Arial" panose="020B0604020202020204" pitchFamily="34" charset="0"/>
            </a:endParaRPr>
          </a:p>
          <a:p>
            <a:pPr marL="0" indent="0" algn="ctr">
              <a:buNone/>
            </a:pPr>
            <a:endParaRPr lang="en-US" sz="2400" b="1" i="0" dirty="0">
              <a:solidFill>
                <a:srgbClr val="B2E1ED"/>
              </a:solidFill>
              <a:effectLst/>
              <a:latin typeface="Arial" panose="020B0604020202020204" pitchFamily="34" charset="0"/>
              <a:cs typeface="Arial" panose="020B0604020202020204" pitchFamily="34" charset="0"/>
            </a:endParaRPr>
          </a:p>
          <a:p>
            <a:pPr marL="0" indent="0" algn="ctr">
              <a:buNone/>
            </a:pPr>
            <a:r>
              <a:rPr lang="en-US" sz="2400" b="1" i="0" dirty="0">
                <a:solidFill>
                  <a:srgbClr val="B2E1ED"/>
                </a:solidFill>
                <a:effectLst/>
                <a:latin typeface="Arial" panose="020B0604020202020204" pitchFamily="34" charset="0"/>
                <a:cs typeface="Arial" panose="020B0604020202020204" pitchFamily="34" charset="0"/>
              </a:rPr>
              <a:t>INVESTING IN OUR COMMUNITIES</a:t>
            </a:r>
            <a:endParaRPr lang="en-US" sz="2400" b="1" dirty="0">
              <a:solidFill>
                <a:schemeClr val="bg1"/>
              </a:solidFill>
              <a:latin typeface="Arial" panose="020B0604020202020204" pitchFamily="34" charset="0"/>
              <a:cs typeface="Arial" panose="020B0604020202020204" pitchFamily="34" charset="0"/>
            </a:endParaRPr>
          </a:p>
          <a:p>
            <a:pPr marL="0" indent="0" algn="ctr">
              <a:buNone/>
            </a:pPr>
            <a:r>
              <a:rPr lang="en-US" sz="2400" i="0" dirty="0">
                <a:solidFill>
                  <a:schemeClr val="bg1"/>
                </a:solidFill>
                <a:effectLst/>
                <a:latin typeface="Arial" panose="020B0604020202020204" pitchFamily="34" charset="0"/>
                <a:cs typeface="Arial" panose="020B0604020202020204" pitchFamily="34" charset="0"/>
              </a:rPr>
              <a:t>VENDORS &amp; NON - PROFITS BOOTHS $123K</a:t>
            </a:r>
          </a:p>
          <a:p>
            <a:pPr algn="ctr"/>
            <a:r>
              <a:rPr lang="en-US" sz="2400" i="0" dirty="0">
                <a:solidFill>
                  <a:schemeClr val="bg1"/>
                </a:solidFill>
                <a:effectLst/>
                <a:latin typeface="Arial" panose="020B0604020202020204" pitchFamily="34" charset="0"/>
                <a:cs typeface="Arial" panose="020B0604020202020204" pitchFamily="34" charset="0"/>
              </a:rPr>
              <a:t>LOCAL TICKET GIVEAWAYS - $322k</a:t>
            </a:r>
          </a:p>
          <a:p>
            <a:pPr marL="0" indent="0" algn="ctr">
              <a:buNone/>
            </a:pPr>
            <a:r>
              <a:rPr lang="en-US" sz="2400" i="0" dirty="0">
                <a:solidFill>
                  <a:schemeClr val="bg1"/>
                </a:solidFill>
                <a:effectLst/>
                <a:latin typeface="Arial" panose="020B0604020202020204" pitchFamily="34" charset="0"/>
                <a:cs typeface="Arial" panose="020B0604020202020204" pitchFamily="34" charset="0"/>
              </a:rPr>
              <a:t>EVENTS &amp; INITIATIVES - 89K</a:t>
            </a:r>
          </a:p>
          <a:p>
            <a:pPr algn="ctr"/>
            <a:r>
              <a:rPr lang="en-US" sz="2400" dirty="0">
                <a:solidFill>
                  <a:schemeClr val="bg1"/>
                </a:solidFill>
                <a:latin typeface="Arial" panose="020B0604020202020204" pitchFamily="34" charset="0"/>
                <a:cs typeface="Arial" panose="020B0604020202020204" pitchFamily="34" charset="0"/>
              </a:rPr>
              <a:t>LOCAL JOBS - $124k</a:t>
            </a: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$658K</a:t>
            </a:r>
          </a:p>
          <a:p>
            <a:pPr algn="ctr"/>
            <a:endParaRPr lang="en-US" sz="2400" dirty="0">
              <a:solidFill>
                <a:schemeClr val="bg1"/>
              </a:solidFill>
              <a:latin typeface="Arial" panose="020B0604020202020204" pitchFamily="34" charset="0"/>
              <a:cs typeface="Arial" panose="020B0604020202020204" pitchFamily="34" charset="0"/>
            </a:endParaRPr>
          </a:p>
          <a:p>
            <a:pPr algn="ctr"/>
            <a:endParaRPr lang="en-US" sz="2400" dirty="0">
              <a:solidFill>
                <a:schemeClr val="bg1"/>
              </a:solidFill>
              <a:latin typeface="Arial" panose="020B0604020202020204" pitchFamily="34" charset="0"/>
              <a:cs typeface="Arial" panose="020B0604020202020204" pitchFamily="34" charset="0"/>
            </a:endParaRPr>
          </a:p>
          <a:p>
            <a:pPr marL="0" indent="0" algn="ctr">
              <a:buNone/>
            </a:pPr>
            <a:r>
              <a:rPr lang="en-US" sz="2400" i="0" dirty="0">
                <a:solidFill>
                  <a:schemeClr val="bg1"/>
                </a:solidFill>
                <a:effectLst/>
                <a:latin typeface="Arial" panose="020B0604020202020204" pitchFamily="34" charset="0"/>
                <a:cs typeface="Arial" panose="020B0604020202020204" pitchFamily="34" charset="0"/>
              </a:rPr>
              <a:t> </a:t>
            </a:r>
          </a:p>
          <a:p>
            <a:pPr marL="0" indent="0" algn="ctr">
              <a:buNone/>
            </a:pPr>
            <a:r>
              <a:rPr lang="en-US" sz="2400" dirty="0">
                <a:solidFill>
                  <a:schemeClr val="bg1"/>
                </a:solidFill>
                <a:latin typeface="Arial" panose="020B0604020202020204" pitchFamily="34" charset="0"/>
                <a:cs typeface="Arial" panose="020B0604020202020204" pitchFamily="34" charset="0"/>
              </a:rPr>
              <a:t> </a:t>
            </a:r>
            <a:endParaRPr lang="en-US" sz="2400" b="1" i="0" dirty="0">
              <a:solidFill>
                <a:schemeClr val="bg1"/>
              </a:solidFill>
              <a:effectLst/>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200" dirty="0">
              <a:solidFill>
                <a:schemeClr val="bg1"/>
              </a:solidFill>
              <a:latin typeface="Arial" panose="020B0604020202020204" pitchFamily="34" charset="0"/>
              <a:cs typeface="Arial" panose="020B0604020202020204" pitchFamily="34" charset="0"/>
            </a:endParaRPr>
          </a:p>
          <a:p>
            <a:pPr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000" b="0" i="0" dirty="0">
              <a:solidFill>
                <a:schemeClr val="bg1"/>
              </a:solidFill>
              <a:effectLst/>
              <a:latin typeface="Arial" panose="020B0604020202020204" pitchFamily="34" charset="0"/>
              <a:cs typeface="Arial" panose="020B0604020202020204" pitchFamily="34" charset="0"/>
            </a:endParaRPr>
          </a:p>
          <a:p>
            <a:pPr algn="l"/>
            <a:endParaRPr lang="en-US" sz="2200" b="1" dirty="0">
              <a:solidFill>
                <a:schemeClr val="bg1"/>
              </a:solidFill>
              <a:latin typeface="Arial" panose="020B0604020202020204" pitchFamily="34" charset="0"/>
              <a:cs typeface="Arial" panose="020B0604020202020204" pitchFamily="34" charset="0"/>
            </a:endParaRPr>
          </a:p>
          <a:p>
            <a:pPr algn="l"/>
            <a:endParaRPr lang="en-US" sz="2200" b="1" dirty="0">
              <a:solidFill>
                <a:schemeClr val="bg1"/>
              </a:solidFill>
              <a:effectLst/>
              <a:latin typeface="Arial" panose="020B0604020202020204" pitchFamily="34" charset="0"/>
              <a:cs typeface="Arial" panose="020B0604020202020204" pitchFamily="34" charset="0"/>
            </a:endParaRPr>
          </a:p>
          <a:p>
            <a:br>
              <a:rPr lang="en-US" dirty="0"/>
            </a:br>
            <a:endParaRPr lang="en-US" sz="2000" b="0" i="0" dirty="0">
              <a:solidFill>
                <a:srgbClr val="D1D5DB"/>
              </a:solidFill>
              <a:effectLst/>
              <a:latin typeface="Arial" panose="020B0604020202020204" pitchFamily="34" charset="0"/>
              <a:cs typeface="Arial" panose="020B0604020202020204" pitchFamily="34" charset="0"/>
            </a:endParaRPr>
          </a:p>
          <a:p>
            <a:br>
              <a:rPr lang="en-US" dirty="0"/>
            </a:br>
            <a:endParaRPr lang="en-US" sz="2000" dirty="0">
              <a:solidFill>
                <a:schemeClr val="bg1"/>
              </a:solidFill>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80A75637-1720-8E6E-2876-9ECD74582502}"/>
              </a:ext>
            </a:extLst>
          </p:cNvPr>
          <p:cNvSpPr/>
          <p:nvPr/>
        </p:nvSpPr>
        <p:spPr>
          <a:xfrm rot="10800000" flipV="1">
            <a:off x="5481226" y="2095500"/>
            <a:ext cx="7325544" cy="45719"/>
          </a:xfrm>
          <a:prstGeom prst="rect">
            <a:avLst/>
          </a:prstGeom>
          <a:solidFill>
            <a:schemeClr val="bg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C92580-3C1B-35E3-88D4-97BB46F8934C}"/>
              </a:ext>
            </a:extLst>
          </p:cNvPr>
          <p:cNvSpPr/>
          <p:nvPr/>
        </p:nvSpPr>
        <p:spPr>
          <a:xfrm rot="10800000" flipV="1">
            <a:off x="819151" y="1866900"/>
            <a:ext cx="7325544" cy="45719"/>
          </a:xfrm>
          <a:prstGeom prst="rect">
            <a:avLst/>
          </a:prstGeom>
          <a:solidFill>
            <a:schemeClr val="bg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A47CF4AC-FB4D-CB98-F920-C2EDCB2777A2}"/>
              </a:ext>
            </a:extLst>
          </p:cNvPr>
          <p:cNvSpPr txBox="1"/>
          <p:nvPr/>
        </p:nvSpPr>
        <p:spPr>
          <a:xfrm>
            <a:off x="1439517" y="2427048"/>
            <a:ext cx="14257683" cy="2893100"/>
          </a:xfrm>
          <a:prstGeom prst="rect">
            <a:avLst/>
          </a:prstGeom>
          <a:noFill/>
        </p:spPr>
        <p:txBody>
          <a:bodyPr wrap="square" rtlCol="0">
            <a:spAutoFit/>
          </a:bodyPr>
          <a:lstStyle/>
          <a:p>
            <a:pPr algn="l"/>
            <a:r>
              <a:rPr lang="en-US" sz="2000" b="0" i="0" dirty="0">
                <a:solidFill>
                  <a:srgbClr val="0D0D0D"/>
                </a:solidFill>
                <a:effectLst/>
                <a:latin typeface="Söhne"/>
              </a:rPr>
              <a:t>Our Community Engagement initiative is designed to foster closer relationships and enable more substantive discussions beyond the confines of virtual meetings. We are pleased to offer in-person gatherings, creating spaces for face-to-face dialogue where community members can engage deeply on matters that are important to them. Additionally, recognizing the unique needs and preferences of our community, we are also making provisions for individual meetings. </a:t>
            </a:r>
          </a:p>
          <a:p>
            <a:pPr algn="l"/>
            <a:endParaRPr lang="en-US" sz="2000" dirty="0">
              <a:solidFill>
                <a:srgbClr val="0D0D0D"/>
              </a:solidFill>
              <a:latin typeface="Söhne"/>
            </a:endParaRPr>
          </a:p>
          <a:p>
            <a:pPr algn="l"/>
            <a:r>
              <a:rPr lang="en-US" sz="2000" b="0" i="0" dirty="0">
                <a:solidFill>
                  <a:srgbClr val="0D0D0D"/>
                </a:solidFill>
                <a:effectLst/>
                <a:latin typeface="Söhne"/>
              </a:rPr>
              <a:t>This approach allows for personalized conversations, ensuring that everyone has the opportunity to share their thoughts, ask questions, and contribute to our collective goals. Whether through group sessions or one-on-one discussions, our aim is to strengthen community bonds and foster an environment of open communication and mutual support.</a:t>
            </a:r>
            <a:endParaRPr lang="en-US" sz="2000" b="0" i="0" dirty="0">
              <a:solidFill>
                <a:srgbClr val="0D0D0D"/>
              </a:solidFill>
              <a:effectLst/>
              <a:latin typeface="Arial" panose="020B0604020202020204" pitchFamily="34" charset="0"/>
              <a:cs typeface="Arial" panose="020B0604020202020204" pitchFamily="34" charset="0"/>
            </a:endParaRPr>
          </a:p>
          <a:p>
            <a:pPr algn="l"/>
            <a:endParaRPr lang="en-US" sz="2200" b="1" i="0" dirty="0">
              <a:solidFill>
                <a:srgbClr val="B2E1ED"/>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17988E4-B11D-0968-5AD2-D5E6DC6E4F0E}"/>
              </a:ext>
            </a:extLst>
          </p:cNvPr>
          <p:cNvSpPr txBox="1"/>
          <p:nvPr/>
        </p:nvSpPr>
        <p:spPr>
          <a:xfrm>
            <a:off x="533400" y="624758"/>
            <a:ext cx="10134600" cy="707886"/>
          </a:xfrm>
          <a:prstGeom prst="rect">
            <a:avLst/>
          </a:prstGeom>
          <a:noFill/>
        </p:spPr>
        <p:txBody>
          <a:bodyPr wrap="square" rtlCol="0">
            <a:spAutoFit/>
          </a:bodyPr>
          <a:lstStyle/>
          <a:p>
            <a:pPr algn="l"/>
            <a:r>
              <a:rPr lang="en-US" sz="4000" b="1" i="0" dirty="0">
                <a:solidFill>
                  <a:srgbClr val="015577"/>
                </a:solidFill>
                <a:effectLst/>
                <a:latin typeface="Arial" panose="020B0604020202020204" pitchFamily="34" charset="0"/>
                <a:cs typeface="Arial" panose="020B0604020202020204" pitchFamily="34" charset="0"/>
              </a:rPr>
              <a:t>COMMUNITY ENGAGEMENT</a:t>
            </a:r>
            <a:endParaRPr lang="en-US" sz="4000" dirty="0"/>
          </a:p>
        </p:txBody>
      </p:sp>
      <p:sp>
        <p:nvSpPr>
          <p:cNvPr id="4" name="TextBox 3">
            <a:extLst>
              <a:ext uri="{FF2B5EF4-FFF2-40B4-BE49-F238E27FC236}">
                <a16:creationId xmlns:a16="http://schemas.microsoft.com/office/drawing/2014/main" id="{4D0F2E6B-B1F9-0D60-F864-6F04B37B8DBE}"/>
              </a:ext>
            </a:extLst>
          </p:cNvPr>
          <p:cNvSpPr txBox="1"/>
          <p:nvPr/>
        </p:nvSpPr>
        <p:spPr>
          <a:xfrm>
            <a:off x="562303" y="1185643"/>
            <a:ext cx="8768810" cy="461665"/>
          </a:xfrm>
          <a:prstGeom prst="rect">
            <a:avLst/>
          </a:prstGeom>
          <a:noFill/>
        </p:spPr>
        <p:txBody>
          <a:bodyPr wrap="square" rtlCol="0">
            <a:spAutoFit/>
          </a:bodyPr>
          <a:lstStyle/>
          <a:p>
            <a:r>
              <a:rPr lang="en-US" sz="2400" i="0" dirty="0">
                <a:effectLst/>
                <a:latin typeface="Arial" panose="020B0604020202020204" pitchFamily="34" charset="0"/>
                <a:cs typeface="Arial" panose="020B0604020202020204" pitchFamily="34" charset="0"/>
              </a:rPr>
              <a:t>IN - PERSON &amp; INDIVIDUAL ENGAGEMENTS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D4D37BE-8CB3-5943-8CFF-8254DFC35AB4}"/>
              </a:ext>
            </a:extLst>
          </p:cNvPr>
          <p:cNvSpPr/>
          <p:nvPr/>
        </p:nvSpPr>
        <p:spPr>
          <a:xfrm rot="10800000" flipV="1">
            <a:off x="628110" y="1744980"/>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Shape 9">
            <a:extLst>
              <a:ext uri="{FF2B5EF4-FFF2-40B4-BE49-F238E27FC236}">
                <a16:creationId xmlns:a16="http://schemas.microsoft.com/office/drawing/2014/main" id="{F34D5AA5-59FC-C080-2CDE-60E8637628ED}"/>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L-Shape 11">
            <a:extLst>
              <a:ext uri="{FF2B5EF4-FFF2-40B4-BE49-F238E27FC236}">
                <a16:creationId xmlns:a16="http://schemas.microsoft.com/office/drawing/2014/main" id="{EEAD3342-30C8-4008-2BFC-B8D7EE89605E}"/>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E7B019B1-7781-83D4-218F-90F11E5D2EA8}"/>
              </a:ext>
            </a:extLst>
          </p:cNvPr>
          <p:cNvSpPr txBox="1"/>
          <p:nvPr/>
        </p:nvSpPr>
        <p:spPr>
          <a:xfrm>
            <a:off x="1439517" y="5342366"/>
            <a:ext cx="9144000" cy="923330"/>
          </a:xfrm>
          <a:prstGeom prst="rect">
            <a:avLst/>
          </a:prstGeom>
          <a:noFill/>
        </p:spPr>
        <p:txBody>
          <a:bodyPr wrap="square">
            <a:spAutoFit/>
          </a:bodyPr>
          <a:lstStyle/>
          <a:p>
            <a:pPr algn="l"/>
            <a:r>
              <a:rPr lang="en-US" sz="1800" b="1" i="0" dirty="0">
                <a:solidFill>
                  <a:srgbClr val="015577"/>
                </a:solidFill>
                <a:effectLst/>
                <a:latin typeface="Arial" panose="020B0604020202020204" pitchFamily="34" charset="0"/>
                <a:cs typeface="Arial" panose="020B0604020202020204" pitchFamily="34" charset="0"/>
              </a:rPr>
              <a:t>IN- PERSON MEETINGS</a:t>
            </a:r>
          </a:p>
          <a:p>
            <a:pPr algn="l"/>
            <a:r>
              <a:rPr lang="en-US" sz="1800" b="1" i="0" dirty="0">
                <a:effectLst/>
                <a:latin typeface="Arial" panose="020B0604020202020204" pitchFamily="34" charset="0"/>
                <a:cs typeface="Arial" panose="020B0604020202020204" pitchFamily="34" charset="0"/>
              </a:rPr>
              <a:t>Saturday, April 27</a:t>
            </a:r>
            <a:r>
              <a:rPr lang="en-US" sz="1800" b="1" i="0" baseline="30000" dirty="0">
                <a:effectLst/>
                <a:latin typeface="Arial" panose="020B0604020202020204" pitchFamily="34" charset="0"/>
                <a:cs typeface="Arial" panose="020B0604020202020204" pitchFamily="34" charset="0"/>
              </a:rPr>
              <a:t>th</a:t>
            </a:r>
            <a:r>
              <a:rPr lang="en-US" sz="1800" b="1" i="0" dirty="0">
                <a:effectLst/>
                <a:latin typeface="Arial" panose="020B0604020202020204" pitchFamily="34" charset="0"/>
                <a:cs typeface="Arial" panose="020B0604020202020204" pitchFamily="34" charset="0"/>
              </a:rPr>
              <a:t> , 2024 | Session 1:</a:t>
            </a:r>
            <a:r>
              <a:rPr lang="en-US" sz="1800" i="0" dirty="0">
                <a:effectLst/>
                <a:latin typeface="Arial" panose="020B0604020202020204" pitchFamily="34" charset="0"/>
                <a:cs typeface="Arial" panose="020B0604020202020204" pitchFamily="34" charset="0"/>
              </a:rPr>
              <a:t> 1pm to 2pm - </a:t>
            </a:r>
            <a:r>
              <a:rPr lang="en-US" sz="1800" b="1" i="0" dirty="0">
                <a:effectLst/>
                <a:latin typeface="Arial" panose="020B0604020202020204" pitchFamily="34" charset="0"/>
                <a:cs typeface="Arial" panose="020B0604020202020204" pitchFamily="34" charset="0"/>
              </a:rPr>
              <a:t>Session 2:</a:t>
            </a:r>
            <a:r>
              <a:rPr lang="en-US" sz="1800" i="0" dirty="0">
                <a:effectLst/>
                <a:latin typeface="Arial" panose="020B0604020202020204" pitchFamily="34" charset="0"/>
                <a:cs typeface="Arial" panose="020B0604020202020204" pitchFamily="34" charset="0"/>
              </a:rPr>
              <a:t> 3pm – 4pm</a:t>
            </a:r>
          </a:p>
          <a:p>
            <a:pPr algn="l"/>
            <a:r>
              <a:rPr lang="en-US" sz="1800" dirty="0">
                <a:latin typeface="Arial" panose="020B0604020202020204" pitchFamily="34" charset="0"/>
                <a:cs typeface="Arial" panose="020B0604020202020204" pitchFamily="34" charset="0"/>
              </a:rPr>
              <a:t>Register on April 2</a:t>
            </a:r>
            <a:r>
              <a:rPr lang="en-US" sz="1800" baseline="30000" dirty="0">
                <a:latin typeface="Arial" panose="020B0604020202020204" pitchFamily="34" charset="0"/>
                <a:cs typeface="Arial" panose="020B0604020202020204" pitchFamily="34" charset="0"/>
              </a:rPr>
              <a:t>nd</a:t>
            </a:r>
            <a:r>
              <a:rPr lang="en-US" sz="1800" dirty="0">
                <a:latin typeface="Arial" panose="020B0604020202020204" pitchFamily="34" charset="0"/>
                <a:cs typeface="Arial" panose="020B0604020202020204" pitchFamily="34" charset="0"/>
              </a:rPr>
              <a:t> , 2024 </a:t>
            </a:r>
            <a:r>
              <a:rPr lang="en-US" sz="1800" dirty="0" err="1">
                <a:latin typeface="Arial" panose="020B0604020202020204" pitchFamily="34" charset="0"/>
                <a:cs typeface="Arial" panose="020B0604020202020204" pitchFamily="34" charset="0"/>
              </a:rPr>
              <a:t>Riotfest.org</a:t>
            </a:r>
            <a:r>
              <a:rPr lang="en-US" sz="1800" dirty="0">
                <a:latin typeface="Arial" panose="020B0604020202020204" pitchFamily="34" charset="0"/>
                <a:cs typeface="Arial" panose="020B0604020202020204" pitchFamily="34" charset="0"/>
              </a:rPr>
              <a:t>/community</a:t>
            </a:r>
          </a:p>
        </p:txBody>
      </p:sp>
      <p:sp>
        <p:nvSpPr>
          <p:cNvPr id="15" name="TextBox 14">
            <a:extLst>
              <a:ext uri="{FF2B5EF4-FFF2-40B4-BE49-F238E27FC236}">
                <a16:creationId xmlns:a16="http://schemas.microsoft.com/office/drawing/2014/main" id="{17E45A83-D80C-03D0-2991-C5979FAE073B}"/>
              </a:ext>
            </a:extLst>
          </p:cNvPr>
          <p:cNvSpPr txBox="1"/>
          <p:nvPr/>
        </p:nvSpPr>
        <p:spPr>
          <a:xfrm>
            <a:off x="1439517" y="6390255"/>
            <a:ext cx="9144000" cy="646331"/>
          </a:xfrm>
          <a:prstGeom prst="rect">
            <a:avLst/>
          </a:prstGeom>
          <a:noFill/>
        </p:spPr>
        <p:txBody>
          <a:bodyPr wrap="square">
            <a:spAutoFit/>
          </a:bodyPr>
          <a:lstStyle/>
          <a:p>
            <a:pPr algn="l"/>
            <a:r>
              <a:rPr lang="en-US" sz="1800" b="1" i="0" dirty="0">
                <a:solidFill>
                  <a:srgbClr val="015577"/>
                </a:solidFill>
                <a:effectLst/>
                <a:latin typeface="Arial" panose="020B0604020202020204" pitchFamily="34" charset="0"/>
                <a:cs typeface="Arial" panose="020B0604020202020204" pitchFamily="34" charset="0"/>
              </a:rPr>
              <a:t>INDIVIDUAL MEETINGS</a:t>
            </a:r>
          </a:p>
          <a:p>
            <a:pPr algn="l"/>
            <a:r>
              <a:rPr lang="en-US" sz="1800" b="1" i="0" dirty="0">
                <a:effectLst/>
                <a:latin typeface="Arial" panose="020B0604020202020204" pitchFamily="34" charset="0"/>
                <a:cs typeface="Arial" panose="020B0604020202020204" pitchFamily="34" charset="0"/>
              </a:rPr>
              <a:t>Email: </a:t>
            </a:r>
            <a:r>
              <a:rPr lang="en-US" b="1" dirty="0" err="1">
                <a:latin typeface="Arial" panose="020B0604020202020204" pitchFamily="34" charset="0"/>
                <a:cs typeface="Arial" panose="020B0604020202020204" pitchFamily="34" charset="0"/>
              </a:rPr>
              <a:t>community</a:t>
            </a:r>
            <a:r>
              <a:rPr lang="en-US" sz="1800" b="1" i="0" dirty="0" err="1">
                <a:effectLst/>
                <a:latin typeface="Arial" panose="020B0604020202020204" pitchFamily="34" charset="0"/>
                <a:cs typeface="Arial" panose="020B0604020202020204" pitchFamily="34" charset="0"/>
              </a:rPr>
              <a:t>@riotfest</a:t>
            </a:r>
            <a:r>
              <a:rPr lang="en-US" b="1" dirty="0" err="1">
                <a:latin typeface="Arial" panose="020B0604020202020204" pitchFamily="34" charset="0"/>
                <a:cs typeface="Arial" panose="020B0604020202020204" pitchFamily="34" charset="0"/>
              </a:rPr>
              <a:t>.org</a:t>
            </a:r>
            <a:r>
              <a:rPr lang="en-US" b="1"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B60449C-1AC6-1618-0CB4-E6184C791E29}"/>
              </a:ext>
            </a:extLst>
          </p:cNvPr>
          <p:cNvSpPr txBox="1"/>
          <p:nvPr/>
        </p:nvSpPr>
        <p:spPr>
          <a:xfrm>
            <a:off x="1439517" y="7189310"/>
            <a:ext cx="9144000" cy="1754326"/>
          </a:xfrm>
          <a:prstGeom prst="rect">
            <a:avLst/>
          </a:prstGeom>
          <a:noFill/>
        </p:spPr>
        <p:txBody>
          <a:bodyPr wrap="square">
            <a:spAutoFit/>
          </a:bodyPr>
          <a:lstStyle/>
          <a:p>
            <a:pPr algn="l"/>
            <a:r>
              <a:rPr lang="en-US" sz="1800" b="1" i="0" dirty="0">
                <a:solidFill>
                  <a:srgbClr val="015577"/>
                </a:solidFill>
                <a:effectLst/>
                <a:latin typeface="Arial" panose="020B0604020202020204" pitchFamily="34" charset="0"/>
                <a:cs typeface="Arial" panose="020B0604020202020204" pitchFamily="34" charset="0"/>
              </a:rPr>
              <a:t>VIRTUAL MEETINGS</a:t>
            </a:r>
          </a:p>
          <a:p>
            <a:pPr algn="l"/>
            <a:r>
              <a:rPr lang="en-US" sz="1800" b="1" i="0" dirty="0">
                <a:effectLst/>
                <a:latin typeface="Arial" panose="020B0604020202020204" pitchFamily="34" charset="0"/>
                <a:cs typeface="Arial" panose="020B0604020202020204" pitchFamily="34" charset="0"/>
              </a:rPr>
              <a:t>Friday, September 13</a:t>
            </a:r>
            <a:r>
              <a:rPr lang="en-US" sz="1800" b="1" i="0" baseline="30000" dirty="0">
                <a:effectLst/>
                <a:latin typeface="Arial" panose="020B0604020202020204" pitchFamily="34" charset="0"/>
                <a:cs typeface="Arial" panose="020B0604020202020204" pitchFamily="34" charset="0"/>
              </a:rPr>
              <a:t>th</a:t>
            </a:r>
            <a:r>
              <a:rPr lang="en-US" sz="1800" b="1" i="0" dirty="0">
                <a:effectLst/>
                <a:latin typeface="Arial" panose="020B0604020202020204" pitchFamily="34" charset="0"/>
                <a:cs typeface="Arial" panose="020B0604020202020204" pitchFamily="34" charset="0"/>
              </a:rPr>
              <a:t> , 2024 | 7pm</a:t>
            </a:r>
          </a:p>
          <a:p>
            <a:pPr algn="l"/>
            <a:r>
              <a:rPr lang="en-US" sz="1800" dirty="0">
                <a:latin typeface="Arial" panose="020B0604020202020204" pitchFamily="34" charset="0"/>
                <a:cs typeface="Arial" panose="020B0604020202020204" pitchFamily="34" charset="0"/>
              </a:rPr>
              <a:t>Providing updates before the festival</a:t>
            </a:r>
          </a:p>
          <a:p>
            <a:pPr algn="l"/>
            <a:endParaRPr lang="en-US" dirty="0">
              <a:latin typeface="Arial" panose="020B0604020202020204" pitchFamily="34" charset="0"/>
              <a:cs typeface="Arial" panose="020B0604020202020204" pitchFamily="34" charset="0"/>
            </a:endParaRPr>
          </a:p>
          <a:p>
            <a:pPr algn="l"/>
            <a:r>
              <a:rPr lang="en-US" sz="1800" b="1" dirty="0">
                <a:latin typeface="Arial" panose="020B0604020202020204" pitchFamily="34" charset="0"/>
                <a:cs typeface="Arial" panose="020B0604020202020204" pitchFamily="34" charset="0"/>
              </a:rPr>
              <a:t>Friday, October 25</a:t>
            </a:r>
            <a:r>
              <a:rPr lang="en-US" sz="1800" b="1" baseline="30000" dirty="0">
                <a:latin typeface="Arial" panose="020B0604020202020204" pitchFamily="34" charset="0"/>
                <a:cs typeface="Arial" panose="020B0604020202020204" pitchFamily="34" charset="0"/>
              </a:rPr>
              <a:t>th</a:t>
            </a:r>
            <a:r>
              <a:rPr lang="en-US" sz="1800" b="1" dirty="0">
                <a:latin typeface="Arial" panose="020B0604020202020204" pitchFamily="34" charset="0"/>
                <a:cs typeface="Arial" panose="020B0604020202020204" pitchFamily="34" charset="0"/>
              </a:rPr>
              <a:t> , 2024 | 7pm</a:t>
            </a:r>
          </a:p>
          <a:p>
            <a:pPr algn="l"/>
            <a:r>
              <a:rPr lang="en-US" dirty="0">
                <a:latin typeface="Arial" panose="020B0604020202020204" pitchFamily="34" charset="0"/>
                <a:cs typeface="Arial" panose="020B0604020202020204" pitchFamily="34" charset="0"/>
              </a:rPr>
              <a:t>Festival Recap</a:t>
            </a:r>
            <a:r>
              <a:rPr lang="en-US" sz="18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0BF3C2D4-BA11-9997-B194-78E26656C4D6}"/>
              </a:ext>
            </a:extLst>
          </p:cNvPr>
          <p:cNvSpPr txBox="1"/>
          <p:nvPr/>
        </p:nvSpPr>
        <p:spPr>
          <a:xfrm>
            <a:off x="12931152" y="6002838"/>
            <a:ext cx="3930583" cy="307777"/>
          </a:xfrm>
          <a:prstGeom prst="rect">
            <a:avLst/>
          </a:prstGeom>
          <a:noFill/>
        </p:spPr>
        <p:txBody>
          <a:bodyPr wrap="square" rtlCol="0">
            <a:spAutoFit/>
          </a:bodyPr>
          <a:lstStyle/>
          <a:p>
            <a:pPr algn="ctr"/>
            <a:r>
              <a:rPr lang="en-US" sz="1400" spc="300" dirty="0">
                <a:latin typeface="Arial" panose="020B0604020202020204" pitchFamily="34" charset="0"/>
                <a:cs typeface="Arial" panose="020B0604020202020204" pitchFamily="34" charset="0"/>
              </a:rPr>
              <a:t>RIOT FEST PRESENTS</a:t>
            </a:r>
          </a:p>
        </p:txBody>
      </p:sp>
      <p:pic>
        <p:nvPicPr>
          <p:cNvPr id="18" name="Picture 17">
            <a:extLst>
              <a:ext uri="{FF2B5EF4-FFF2-40B4-BE49-F238E27FC236}">
                <a16:creationId xmlns:a16="http://schemas.microsoft.com/office/drawing/2014/main" id="{A5EF5084-370C-88F9-8B60-1E9F61DBD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3900" y="6291118"/>
            <a:ext cx="3806254" cy="2652518"/>
          </a:xfrm>
          <a:prstGeom prst="rect">
            <a:avLst/>
          </a:prstGeom>
        </p:spPr>
      </p:pic>
    </p:spTree>
    <p:extLst>
      <p:ext uri="{BB962C8B-B14F-4D97-AF65-F5344CB8AC3E}">
        <p14:creationId xmlns:p14="http://schemas.microsoft.com/office/powerpoint/2010/main" val="14847697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5577"/>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731FA3EE-15CE-1C95-B5FE-555892EADE59}"/>
              </a:ext>
            </a:extLst>
          </p:cNvPr>
          <p:cNvPicPr>
            <a:picLocks noChangeAspect="1" noChangeArrowheads="1"/>
          </p:cNvPicPr>
          <p:nvPr/>
        </p:nvPicPr>
        <p:blipFill rotWithShape="1">
          <a:blip r:embed="rId3">
            <a:alphaModFix amt="12000"/>
            <a:extLst>
              <a:ext uri="{28A0092B-C50C-407E-A947-70E740481C1C}">
                <a14:useLocalDpi xmlns:a14="http://schemas.microsoft.com/office/drawing/2010/main" val="0"/>
              </a:ext>
            </a:extLst>
          </a:blip>
          <a:srcRect l="7555" t="21963" r="17750" b="14916"/>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1902993-ADC2-D005-E267-0773A0A73D80}"/>
              </a:ext>
            </a:extLst>
          </p:cNvPr>
          <p:cNvSpPr txBox="1"/>
          <p:nvPr/>
        </p:nvSpPr>
        <p:spPr>
          <a:xfrm>
            <a:off x="1655303" y="6286500"/>
            <a:ext cx="6111585" cy="1754326"/>
          </a:xfrm>
          <a:prstGeom prst="rect">
            <a:avLst/>
          </a:prstGeom>
          <a:noFill/>
        </p:spPr>
        <p:txBody>
          <a:bodyPr wrap="square" rtlCol="0">
            <a:spAutoFit/>
          </a:bodyPr>
          <a:lstStyle/>
          <a:p>
            <a:pPr algn="ctr"/>
            <a:r>
              <a:rPr lang="en-US" sz="7200" b="1" i="0" dirty="0">
                <a:solidFill>
                  <a:schemeClr val="bg1"/>
                </a:solidFill>
                <a:effectLst/>
                <a:latin typeface="Arial" panose="020B0604020202020204" pitchFamily="34" charset="0"/>
                <a:cs typeface="Arial" panose="020B0604020202020204" pitchFamily="34" charset="0"/>
              </a:rPr>
              <a:t>THANK YOU!</a:t>
            </a:r>
            <a:br>
              <a:rPr lang="en-US" sz="2400" dirty="0"/>
            </a:br>
            <a:br>
              <a:rPr lang="en-US" dirty="0"/>
            </a:br>
            <a:endParaRPr lang="en-US" dirty="0"/>
          </a:p>
        </p:txBody>
      </p:sp>
      <p:sp>
        <p:nvSpPr>
          <p:cNvPr id="10" name="TextBox 9">
            <a:extLst>
              <a:ext uri="{FF2B5EF4-FFF2-40B4-BE49-F238E27FC236}">
                <a16:creationId xmlns:a16="http://schemas.microsoft.com/office/drawing/2014/main" id="{31BF7E6A-8882-5705-59F1-578385C42A91}"/>
              </a:ext>
            </a:extLst>
          </p:cNvPr>
          <p:cNvSpPr txBox="1"/>
          <p:nvPr/>
        </p:nvSpPr>
        <p:spPr>
          <a:xfrm>
            <a:off x="10584008" y="8701707"/>
            <a:ext cx="6111585" cy="830997"/>
          </a:xfrm>
          <a:prstGeom prst="rect">
            <a:avLst/>
          </a:prstGeom>
          <a:noFill/>
        </p:spPr>
        <p:txBody>
          <a:bodyPr wrap="square" rtlCol="0">
            <a:spAutoFit/>
          </a:bodyPr>
          <a:lstStyle/>
          <a:p>
            <a:pPr algn="ctr"/>
            <a:r>
              <a:rPr lang="en-US" sz="3000" b="1" dirty="0">
                <a:solidFill>
                  <a:srgbClr val="B2E1ED"/>
                </a:solidFill>
                <a:latin typeface="Arial" panose="020B0604020202020204" pitchFamily="34" charset="0"/>
                <a:cs typeface="Arial" panose="020B0604020202020204" pitchFamily="34" charset="0"/>
              </a:rPr>
              <a:t>RIOTFEST.ORG/COMMUNITY</a:t>
            </a:r>
            <a:br>
              <a:rPr lang="en-US" dirty="0"/>
            </a:br>
            <a:endParaRPr lang="en-US" dirty="0"/>
          </a:p>
        </p:txBody>
      </p:sp>
      <p:sp>
        <p:nvSpPr>
          <p:cNvPr id="14" name="TextBox 13">
            <a:extLst>
              <a:ext uri="{FF2B5EF4-FFF2-40B4-BE49-F238E27FC236}">
                <a16:creationId xmlns:a16="http://schemas.microsoft.com/office/drawing/2014/main" id="{5F071F72-417F-7825-6A81-63FB789AEC8B}"/>
              </a:ext>
            </a:extLst>
          </p:cNvPr>
          <p:cNvSpPr txBox="1"/>
          <p:nvPr/>
        </p:nvSpPr>
        <p:spPr>
          <a:xfrm>
            <a:off x="235252" y="7735851"/>
            <a:ext cx="9265815" cy="2492990"/>
          </a:xfrm>
          <a:prstGeom prst="rect">
            <a:avLst/>
          </a:prstGeom>
          <a:noFill/>
        </p:spPr>
        <p:txBody>
          <a:bodyPr wrap="square" rtlCol="0">
            <a:spAutoFit/>
          </a:bodyPr>
          <a:lstStyle/>
          <a:p>
            <a:pPr algn="ctr"/>
            <a:r>
              <a:rPr lang="en-US" sz="6000" i="0" dirty="0">
                <a:solidFill>
                  <a:srgbClr val="B2E1ED"/>
                </a:solidFill>
                <a:effectLst/>
                <a:latin typeface="Arial" panose="020B0604020202020204" pitchFamily="34" charset="0"/>
                <a:cs typeface="Arial" panose="020B0604020202020204" pitchFamily="34" charset="0"/>
              </a:rPr>
              <a:t>GUEST SPEAKERS</a:t>
            </a:r>
          </a:p>
          <a:p>
            <a:pPr algn="ctr"/>
            <a:r>
              <a:rPr lang="en-US" sz="6000" i="0" dirty="0">
                <a:solidFill>
                  <a:srgbClr val="B2E1ED"/>
                </a:solidFill>
                <a:effectLst/>
                <a:latin typeface="Arial" panose="020B0604020202020204" pitchFamily="34" charset="0"/>
                <a:cs typeface="Arial" panose="020B0604020202020204" pitchFamily="34" charset="0"/>
              </a:rPr>
              <a:t>Q&amp;A</a:t>
            </a:r>
            <a:br>
              <a:rPr lang="en-US" sz="2400" dirty="0"/>
            </a:br>
            <a:br>
              <a:rPr lang="en-US" dirty="0"/>
            </a:br>
            <a:endParaRPr lang="en-US" dirty="0"/>
          </a:p>
        </p:txBody>
      </p:sp>
      <p:pic>
        <p:nvPicPr>
          <p:cNvPr id="16" name="Picture 15">
            <a:extLst>
              <a:ext uri="{FF2B5EF4-FFF2-40B4-BE49-F238E27FC236}">
                <a16:creationId xmlns:a16="http://schemas.microsoft.com/office/drawing/2014/main" id="{C256DA94-4422-FD6E-7EBA-F3DF8D5E0F82}"/>
              </a:ext>
            </a:extLst>
          </p:cNvPr>
          <p:cNvPicPr>
            <a:picLocks noChangeAspect="1"/>
          </p:cNvPicPr>
          <p:nvPr/>
        </p:nvPicPr>
        <p:blipFill>
          <a:blip r:embed="rId4"/>
          <a:stretch>
            <a:fillRect/>
          </a:stretch>
        </p:blipFill>
        <p:spPr>
          <a:xfrm>
            <a:off x="9963151" y="1067768"/>
            <a:ext cx="7353300" cy="7353300"/>
          </a:xfrm>
          <a:prstGeom prst="rect">
            <a:avLst/>
          </a:prstGeom>
        </p:spPr>
      </p:pic>
      <p:sp>
        <p:nvSpPr>
          <p:cNvPr id="17" name="Rectangle 16">
            <a:extLst>
              <a:ext uri="{FF2B5EF4-FFF2-40B4-BE49-F238E27FC236}">
                <a16:creationId xmlns:a16="http://schemas.microsoft.com/office/drawing/2014/main" id="{4D27D17B-1895-15A5-58BF-4E162B12B7BA}"/>
              </a:ext>
            </a:extLst>
          </p:cNvPr>
          <p:cNvSpPr/>
          <p:nvPr/>
        </p:nvSpPr>
        <p:spPr>
          <a:xfrm>
            <a:off x="12733230" y="3848100"/>
            <a:ext cx="1813142"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F4EF83F-3C0B-D785-88D3-C96B66E4B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8814" y="4128739"/>
            <a:ext cx="1721974" cy="1267521"/>
          </a:xfrm>
          <a:prstGeom prst="rect">
            <a:avLst/>
          </a:prstGeom>
        </p:spPr>
      </p:pic>
      <p:pic>
        <p:nvPicPr>
          <p:cNvPr id="25" name="Picture 24">
            <a:extLst>
              <a:ext uri="{FF2B5EF4-FFF2-40B4-BE49-F238E27FC236}">
                <a16:creationId xmlns:a16="http://schemas.microsoft.com/office/drawing/2014/main" id="{3A80EEDE-257C-0E34-5F37-F423404F49E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1524000" y="1055068"/>
            <a:ext cx="6688321" cy="4922604"/>
          </a:xfrm>
          <a:prstGeom prst="rect">
            <a:avLst/>
          </a:prstGeom>
        </p:spPr>
      </p:pic>
      <p:sp>
        <p:nvSpPr>
          <p:cNvPr id="26" name="TextBox 25">
            <a:extLst>
              <a:ext uri="{FF2B5EF4-FFF2-40B4-BE49-F238E27FC236}">
                <a16:creationId xmlns:a16="http://schemas.microsoft.com/office/drawing/2014/main" id="{5FBAF97E-AE59-5FC7-429D-1A4381892CB9}"/>
              </a:ext>
            </a:extLst>
          </p:cNvPr>
          <p:cNvSpPr txBox="1"/>
          <p:nvPr/>
        </p:nvSpPr>
        <p:spPr>
          <a:xfrm>
            <a:off x="8839200" y="8982346"/>
            <a:ext cx="9448800" cy="830997"/>
          </a:xfrm>
          <a:prstGeom prst="rect">
            <a:avLst/>
          </a:prstGeom>
          <a:noFill/>
        </p:spPr>
        <p:txBody>
          <a:bodyPr wrap="square" rtlCol="0">
            <a:spAutoFit/>
          </a:bodyPr>
          <a:lstStyle/>
          <a:p>
            <a:pPr algn="ctr"/>
            <a:br>
              <a:rPr lang="en-US" sz="2400" dirty="0">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CONTACT US: COMMUNITY@RIOTFEST.ORG</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695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1CEC6BD-1BB1-D8A2-75C2-177360968551}"/>
              </a:ext>
            </a:extLst>
          </p:cNvPr>
          <p:cNvSpPr txBox="1"/>
          <p:nvPr/>
        </p:nvSpPr>
        <p:spPr>
          <a:xfrm>
            <a:off x="12649200" y="3284585"/>
            <a:ext cx="878874" cy="338554"/>
          </a:xfrm>
          <a:prstGeom prst="rect">
            <a:avLst/>
          </a:prstGeom>
          <a:noFill/>
        </p:spPr>
        <p:txBody>
          <a:bodyPr wrap="square" rtlCol="0">
            <a:spAutoFit/>
          </a:bodyPr>
          <a:lstStyle/>
          <a:p>
            <a:r>
              <a:rPr lang="en-US" sz="1600" dirty="0">
                <a:solidFill>
                  <a:schemeClr val="bg1"/>
                </a:solidFill>
              </a:rPr>
              <a:t>TM</a:t>
            </a:r>
          </a:p>
        </p:txBody>
      </p:sp>
      <p:sp>
        <p:nvSpPr>
          <p:cNvPr id="6" name="L-Shape 5">
            <a:extLst>
              <a:ext uri="{FF2B5EF4-FFF2-40B4-BE49-F238E27FC236}">
                <a16:creationId xmlns:a16="http://schemas.microsoft.com/office/drawing/2014/main" id="{9348605D-92D2-B06A-7E07-266ED3A0AA09}"/>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Shape 6">
            <a:extLst>
              <a:ext uri="{FF2B5EF4-FFF2-40B4-BE49-F238E27FC236}">
                <a16:creationId xmlns:a16="http://schemas.microsoft.com/office/drawing/2014/main" id="{DF8A07D7-FCE3-EF77-51FA-8191A0A0E6BD}"/>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8FB88DF-7C9C-2D0F-C834-59BC987AE85B}"/>
              </a:ext>
            </a:extLst>
          </p:cNvPr>
          <p:cNvSpPr txBox="1"/>
          <p:nvPr/>
        </p:nvSpPr>
        <p:spPr>
          <a:xfrm>
            <a:off x="3924300" y="1104900"/>
            <a:ext cx="10439400" cy="430887"/>
          </a:xfrm>
          <a:prstGeom prst="rect">
            <a:avLst/>
          </a:prstGeom>
          <a:noFill/>
        </p:spPr>
        <p:txBody>
          <a:bodyPr wrap="square" rtlCol="0">
            <a:spAutoFit/>
          </a:bodyPr>
          <a:lstStyle/>
          <a:p>
            <a:pPr algn="ctr"/>
            <a:r>
              <a:rPr lang="en-US" sz="2200" spc="300" dirty="0">
                <a:latin typeface="Arial" panose="020B0604020202020204" pitchFamily="34" charset="0"/>
                <a:cs typeface="Arial" panose="020B0604020202020204" pitchFamily="34" charset="0"/>
              </a:rPr>
              <a:t>RIOT FEST PRESENTS</a:t>
            </a:r>
          </a:p>
        </p:txBody>
      </p:sp>
      <p:pic>
        <p:nvPicPr>
          <p:cNvPr id="3" name="Picture 2">
            <a:extLst>
              <a:ext uri="{FF2B5EF4-FFF2-40B4-BE49-F238E27FC236}">
                <a16:creationId xmlns:a16="http://schemas.microsoft.com/office/drawing/2014/main" id="{716F2128-4FE1-D573-3A65-59DD222B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405" y="1542356"/>
            <a:ext cx="10109190" cy="7171119"/>
          </a:xfrm>
          <a:prstGeom prst="rect">
            <a:avLst/>
          </a:prstGeom>
        </p:spPr>
      </p:pic>
    </p:spTree>
    <p:extLst>
      <p:ext uri="{BB962C8B-B14F-4D97-AF65-F5344CB8AC3E}">
        <p14:creationId xmlns:p14="http://schemas.microsoft.com/office/powerpoint/2010/main" val="196659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22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B8CCD7F-757C-120B-073E-2AB3DA6E7014}"/>
              </a:ext>
            </a:extLst>
          </p:cNvPr>
          <p:cNvGrpSpPr/>
          <p:nvPr/>
        </p:nvGrpSpPr>
        <p:grpSpPr>
          <a:xfrm>
            <a:off x="6781800" y="571500"/>
            <a:ext cx="8382348" cy="1990626"/>
            <a:chOff x="1037313" y="9114204"/>
            <a:chExt cx="1942849" cy="539416"/>
          </a:xfrm>
          <a:solidFill>
            <a:srgbClr val="015577">
              <a:alpha val="3788"/>
            </a:srgbClr>
          </a:solidFill>
        </p:grpSpPr>
        <p:sp>
          <p:nvSpPr>
            <p:cNvPr id="4" name="Chevron 3">
              <a:extLst>
                <a:ext uri="{FF2B5EF4-FFF2-40B4-BE49-F238E27FC236}">
                  <a16:creationId xmlns:a16="http://schemas.microsoft.com/office/drawing/2014/main" id="{01335ED8-0EF2-33E5-3641-189BBDB072FC}"/>
                </a:ext>
              </a:extLst>
            </p:cNvPr>
            <p:cNvSpPr/>
            <p:nvPr/>
          </p:nvSpPr>
          <p:spPr>
            <a:xfrm>
              <a:off x="1037313" y="9114204"/>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hevron 4">
              <a:extLst>
                <a:ext uri="{FF2B5EF4-FFF2-40B4-BE49-F238E27FC236}">
                  <a16:creationId xmlns:a16="http://schemas.microsoft.com/office/drawing/2014/main" id="{C5BA2EC8-02D1-FAE1-AED4-23C8AE44F2C2}"/>
                </a:ext>
              </a:extLst>
            </p:cNvPr>
            <p:cNvSpPr/>
            <p:nvPr/>
          </p:nvSpPr>
          <p:spPr>
            <a:xfrm>
              <a:off x="1530722" y="9120220"/>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Chevron 5">
              <a:extLst>
                <a:ext uri="{FF2B5EF4-FFF2-40B4-BE49-F238E27FC236}">
                  <a16:creationId xmlns:a16="http://schemas.microsoft.com/office/drawing/2014/main" id="{388A91A4-8E19-2D30-7E52-25A8B5188382}"/>
                </a:ext>
              </a:extLst>
            </p:cNvPr>
            <p:cNvSpPr/>
            <p:nvPr/>
          </p:nvSpPr>
          <p:spPr>
            <a:xfrm>
              <a:off x="2023481" y="9114204"/>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hevron 7">
              <a:extLst>
                <a:ext uri="{FF2B5EF4-FFF2-40B4-BE49-F238E27FC236}">
                  <a16:creationId xmlns:a16="http://schemas.microsoft.com/office/drawing/2014/main" id="{88B3D2B1-F251-9BCB-F2D1-6ADF8CFF8EF7}"/>
                </a:ext>
              </a:extLst>
            </p:cNvPr>
            <p:cNvSpPr/>
            <p:nvPr/>
          </p:nvSpPr>
          <p:spPr>
            <a:xfrm>
              <a:off x="2516240" y="9114204"/>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3" name="TextBox 12">
            <a:extLst>
              <a:ext uri="{FF2B5EF4-FFF2-40B4-BE49-F238E27FC236}">
                <a16:creationId xmlns:a16="http://schemas.microsoft.com/office/drawing/2014/main" id="{0D0C489B-9F0A-402D-7D4E-7F0F550DBAE6}"/>
              </a:ext>
            </a:extLst>
          </p:cNvPr>
          <p:cNvSpPr txBox="1"/>
          <p:nvPr/>
        </p:nvSpPr>
        <p:spPr>
          <a:xfrm>
            <a:off x="5542319" y="1528791"/>
            <a:ext cx="10988530" cy="492443"/>
          </a:xfrm>
          <a:prstGeom prst="rect">
            <a:avLst/>
          </a:prstGeom>
          <a:noFill/>
        </p:spPr>
        <p:txBody>
          <a:bodyPr wrap="square" rtlCol="0">
            <a:spAutoFit/>
          </a:bodyPr>
          <a:lstStyle/>
          <a:p>
            <a:pPr algn="ctr"/>
            <a:r>
              <a:rPr lang="en-US" sz="2600" i="0" dirty="0">
                <a:effectLst/>
                <a:latin typeface="Arial" panose="020B0604020202020204" pitchFamily="34" charset="0"/>
                <a:cs typeface="Arial" panose="020B0604020202020204" pitchFamily="34" charset="0"/>
              </a:rPr>
              <a:t>CELEBRATING PROGRESS: AIMING HIGHER</a:t>
            </a:r>
          </a:p>
        </p:txBody>
      </p:sp>
      <p:sp>
        <p:nvSpPr>
          <p:cNvPr id="2" name="L-Shape 1">
            <a:extLst>
              <a:ext uri="{FF2B5EF4-FFF2-40B4-BE49-F238E27FC236}">
                <a16:creationId xmlns:a16="http://schemas.microsoft.com/office/drawing/2014/main" id="{97A0B175-9E58-D053-3CE6-F5D2F5439927}"/>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Shape 2">
            <a:extLst>
              <a:ext uri="{FF2B5EF4-FFF2-40B4-BE49-F238E27FC236}">
                <a16:creationId xmlns:a16="http://schemas.microsoft.com/office/drawing/2014/main" id="{ECB86EFF-942F-9CCD-062C-AB9C0D244B4F}"/>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AFB88FF4-4D40-2B72-0C03-C46B87B10373}"/>
              </a:ext>
            </a:extLst>
          </p:cNvPr>
          <p:cNvGrpSpPr/>
          <p:nvPr/>
        </p:nvGrpSpPr>
        <p:grpSpPr>
          <a:xfrm>
            <a:off x="718651" y="571500"/>
            <a:ext cx="3699754" cy="2763511"/>
            <a:chOff x="718651" y="571500"/>
            <a:chExt cx="3699754" cy="2763511"/>
          </a:xfrm>
        </p:grpSpPr>
        <p:sp>
          <p:nvSpPr>
            <p:cNvPr id="10" name="TextBox 9">
              <a:extLst>
                <a:ext uri="{FF2B5EF4-FFF2-40B4-BE49-F238E27FC236}">
                  <a16:creationId xmlns:a16="http://schemas.microsoft.com/office/drawing/2014/main" id="{7E4C3ACD-FD09-2559-9923-E3CA1EE33035}"/>
                </a:ext>
              </a:extLst>
            </p:cNvPr>
            <p:cNvSpPr txBox="1"/>
            <p:nvPr/>
          </p:nvSpPr>
          <p:spPr>
            <a:xfrm>
              <a:off x="718651" y="571500"/>
              <a:ext cx="3699754" cy="276999"/>
            </a:xfrm>
            <a:prstGeom prst="rect">
              <a:avLst/>
            </a:prstGeom>
            <a:noFill/>
          </p:spPr>
          <p:txBody>
            <a:bodyPr wrap="square" rtlCol="0">
              <a:spAutoFit/>
            </a:bodyPr>
            <a:lstStyle/>
            <a:p>
              <a:pPr algn="ctr"/>
              <a:r>
                <a:rPr lang="en-US" sz="1200" spc="300" dirty="0">
                  <a:latin typeface="Arial" panose="020B0604020202020204" pitchFamily="34" charset="0"/>
                  <a:cs typeface="Arial" panose="020B0604020202020204" pitchFamily="34" charset="0"/>
                </a:rPr>
                <a:t>RIOT FEST PRESENTS</a:t>
              </a:r>
            </a:p>
          </p:txBody>
        </p:sp>
        <p:pic>
          <p:nvPicPr>
            <p:cNvPr id="14" name="Picture 13">
              <a:extLst>
                <a:ext uri="{FF2B5EF4-FFF2-40B4-BE49-F238E27FC236}">
                  <a16:creationId xmlns:a16="http://schemas.microsoft.com/office/drawing/2014/main" id="{37BE3428-BAB8-D8B1-3588-6FE39E8A0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165" y="793545"/>
              <a:ext cx="3582727" cy="2541466"/>
            </a:xfrm>
            <a:prstGeom prst="rect">
              <a:avLst/>
            </a:prstGeom>
          </p:spPr>
        </p:pic>
      </p:grpSp>
      <p:sp>
        <p:nvSpPr>
          <p:cNvPr id="17" name="TextBox 16">
            <a:extLst>
              <a:ext uri="{FF2B5EF4-FFF2-40B4-BE49-F238E27FC236}">
                <a16:creationId xmlns:a16="http://schemas.microsoft.com/office/drawing/2014/main" id="{C5E656C8-0BA6-4445-73AC-AB18BCFE889C}"/>
              </a:ext>
            </a:extLst>
          </p:cNvPr>
          <p:cNvSpPr txBox="1"/>
          <p:nvPr/>
        </p:nvSpPr>
        <p:spPr>
          <a:xfrm>
            <a:off x="5187041" y="876300"/>
            <a:ext cx="12186559" cy="707886"/>
          </a:xfrm>
          <a:prstGeom prst="rect">
            <a:avLst/>
          </a:prstGeom>
          <a:noFill/>
        </p:spPr>
        <p:txBody>
          <a:bodyPr wrap="square" rtlCol="0">
            <a:spAutoFit/>
          </a:bodyPr>
          <a:lstStyle/>
          <a:p>
            <a:pPr algn="ctr"/>
            <a:r>
              <a:rPr lang="en-US" sz="4000" b="1" i="0" dirty="0">
                <a:solidFill>
                  <a:srgbClr val="015577"/>
                </a:solidFill>
                <a:effectLst/>
                <a:latin typeface="Arial" panose="020B0604020202020204" pitchFamily="34" charset="0"/>
                <a:cs typeface="Arial" panose="020B0604020202020204" pitchFamily="34" charset="0"/>
              </a:rPr>
              <a:t>2023 HIGHLIGHTS &amp; 2024 INNOVATIONS</a:t>
            </a:r>
            <a:endParaRPr lang="en-US" sz="4000" dirty="0"/>
          </a:p>
        </p:txBody>
      </p:sp>
      <p:pic>
        <p:nvPicPr>
          <p:cNvPr id="11" name="Picture 2" descr="No photo description available.">
            <a:extLst>
              <a:ext uri="{FF2B5EF4-FFF2-40B4-BE49-F238E27FC236}">
                <a16:creationId xmlns:a16="http://schemas.microsoft.com/office/drawing/2014/main" id="{20FB6295-0170-2819-17BF-D12EE599F79D}"/>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4919" b="18451"/>
          <a:stretch/>
        </p:blipFill>
        <p:spPr bwMode="auto">
          <a:xfrm>
            <a:off x="4773188" y="2705100"/>
            <a:ext cx="12600412" cy="7087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0DF11241-7FBC-676B-EF0B-A9857601E82E}"/>
              </a:ext>
            </a:extLst>
          </p:cNvPr>
          <p:cNvSpPr/>
          <p:nvPr/>
        </p:nvSpPr>
        <p:spPr>
          <a:xfrm rot="10800000" flipV="1">
            <a:off x="7002028" y="2186410"/>
            <a:ext cx="8556582"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574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1CEC6BD-1BB1-D8A2-75C2-177360968551}"/>
              </a:ext>
            </a:extLst>
          </p:cNvPr>
          <p:cNvSpPr txBox="1"/>
          <p:nvPr/>
        </p:nvSpPr>
        <p:spPr>
          <a:xfrm>
            <a:off x="12649200" y="3284585"/>
            <a:ext cx="878874" cy="338554"/>
          </a:xfrm>
          <a:prstGeom prst="rect">
            <a:avLst/>
          </a:prstGeom>
          <a:noFill/>
        </p:spPr>
        <p:txBody>
          <a:bodyPr wrap="square" rtlCol="0">
            <a:spAutoFit/>
          </a:bodyPr>
          <a:lstStyle/>
          <a:p>
            <a:r>
              <a:rPr lang="en-US" sz="1600" dirty="0">
                <a:solidFill>
                  <a:schemeClr val="bg1"/>
                </a:solidFill>
              </a:rPr>
              <a:t>TM</a:t>
            </a:r>
          </a:p>
        </p:txBody>
      </p:sp>
      <p:sp>
        <p:nvSpPr>
          <p:cNvPr id="6" name="L-Shape 5">
            <a:extLst>
              <a:ext uri="{FF2B5EF4-FFF2-40B4-BE49-F238E27FC236}">
                <a16:creationId xmlns:a16="http://schemas.microsoft.com/office/drawing/2014/main" id="{9348605D-92D2-B06A-7E07-266ED3A0AA09}"/>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Shape 6">
            <a:extLst>
              <a:ext uri="{FF2B5EF4-FFF2-40B4-BE49-F238E27FC236}">
                <a16:creationId xmlns:a16="http://schemas.microsoft.com/office/drawing/2014/main" id="{DF8A07D7-FCE3-EF77-51FA-8191A0A0E6BD}"/>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D18482C1-507D-EE18-1B27-23053D8E319D}"/>
              </a:ext>
            </a:extLst>
          </p:cNvPr>
          <p:cNvGrpSpPr/>
          <p:nvPr/>
        </p:nvGrpSpPr>
        <p:grpSpPr>
          <a:xfrm>
            <a:off x="1447800" y="2462572"/>
            <a:ext cx="5941243" cy="4315413"/>
            <a:chOff x="3924300" y="1038071"/>
            <a:chExt cx="10439400" cy="7582642"/>
          </a:xfrm>
        </p:grpSpPr>
        <p:sp>
          <p:nvSpPr>
            <p:cNvPr id="10" name="TextBox 9">
              <a:extLst>
                <a:ext uri="{FF2B5EF4-FFF2-40B4-BE49-F238E27FC236}">
                  <a16:creationId xmlns:a16="http://schemas.microsoft.com/office/drawing/2014/main" id="{18FB88DF-7C9C-2D0F-C834-59BC987AE85B}"/>
                </a:ext>
              </a:extLst>
            </p:cNvPr>
            <p:cNvSpPr txBox="1"/>
            <p:nvPr/>
          </p:nvSpPr>
          <p:spPr>
            <a:xfrm>
              <a:off x="3924300" y="1038071"/>
              <a:ext cx="10439400" cy="594876"/>
            </a:xfrm>
            <a:prstGeom prst="rect">
              <a:avLst/>
            </a:prstGeom>
            <a:noFill/>
          </p:spPr>
          <p:txBody>
            <a:bodyPr wrap="square" rtlCol="0">
              <a:spAutoFit/>
            </a:bodyPr>
            <a:lstStyle/>
            <a:p>
              <a:pPr algn="ctr"/>
              <a:r>
                <a:rPr lang="en-US" sz="1600" spc="300" dirty="0">
                  <a:latin typeface="Arial" panose="020B0604020202020204" pitchFamily="34" charset="0"/>
                  <a:cs typeface="Arial" panose="020B0604020202020204" pitchFamily="34" charset="0"/>
                </a:rPr>
                <a:t>RIOT FEST PRESENTS</a:t>
              </a:r>
            </a:p>
          </p:txBody>
        </p:sp>
        <p:pic>
          <p:nvPicPr>
            <p:cNvPr id="3" name="Picture 2">
              <a:extLst>
                <a:ext uri="{FF2B5EF4-FFF2-40B4-BE49-F238E27FC236}">
                  <a16:creationId xmlns:a16="http://schemas.microsoft.com/office/drawing/2014/main" id="{716F2128-4FE1-D573-3A65-59DD222B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405" y="1449594"/>
              <a:ext cx="10109190" cy="7171119"/>
            </a:xfrm>
            <a:prstGeom prst="rect">
              <a:avLst/>
            </a:prstGeom>
          </p:spPr>
        </p:pic>
      </p:grpSp>
      <p:sp>
        <p:nvSpPr>
          <p:cNvPr id="4" name="TextBox 3">
            <a:extLst>
              <a:ext uri="{FF2B5EF4-FFF2-40B4-BE49-F238E27FC236}">
                <a16:creationId xmlns:a16="http://schemas.microsoft.com/office/drawing/2014/main" id="{B24D9BE0-19F5-961E-B669-8BFEC4A61DC1}"/>
              </a:ext>
            </a:extLst>
          </p:cNvPr>
          <p:cNvSpPr txBox="1"/>
          <p:nvPr/>
        </p:nvSpPr>
        <p:spPr>
          <a:xfrm>
            <a:off x="8554737" y="2050345"/>
            <a:ext cx="9067800" cy="6186309"/>
          </a:xfrm>
          <a:prstGeom prst="rect">
            <a:avLst/>
          </a:prstGeom>
          <a:noFill/>
        </p:spPr>
        <p:txBody>
          <a:bodyPr wrap="square" rtlCol="0">
            <a:spAutoFit/>
          </a:bodyPr>
          <a:lstStyle/>
          <a:p>
            <a:pPr algn="l"/>
            <a:r>
              <a:rPr lang="en-US" sz="2400" b="1" i="0" dirty="0">
                <a:solidFill>
                  <a:srgbClr val="00557A"/>
                </a:solidFill>
                <a:effectLst/>
                <a:latin typeface="Arial" panose="020B0604020202020204" pitchFamily="34" charset="0"/>
                <a:cs typeface="Arial" panose="020B0604020202020204" pitchFamily="34" charset="0"/>
              </a:rPr>
              <a:t>RIOT FEST - DOUGLASS PARK</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a:t>
            </a:r>
            <a:r>
              <a:rPr lang="en-US" sz="2200" dirty="0">
                <a:latin typeface="Arial" panose="020B0604020202020204" pitchFamily="34" charset="0"/>
                <a:cs typeface="Arial" panose="020B0604020202020204" pitchFamily="34" charset="0"/>
              </a:rPr>
              <a:t>mber</a:t>
            </a:r>
            <a:r>
              <a:rPr lang="en-US" sz="2200" b="0" i="0" dirty="0">
                <a:effectLst/>
                <a:latin typeface="Arial" panose="020B0604020202020204" pitchFamily="34" charset="0"/>
                <a:cs typeface="Arial" panose="020B0604020202020204" pitchFamily="34" charset="0"/>
              </a:rPr>
              <a:t> 20 - 22, 2024</a:t>
            </a:r>
          </a:p>
          <a:p>
            <a:pPr marL="342900"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M</a:t>
            </a:r>
            <a:r>
              <a:rPr lang="en-US" sz="2200" b="0" i="0" dirty="0">
                <a:effectLst/>
                <a:latin typeface="Arial" panose="020B0604020202020204" pitchFamily="34" charset="0"/>
                <a:cs typeface="Arial" panose="020B0604020202020204" pitchFamily="34" charset="0"/>
              </a:rPr>
              <a:t>ulti-generational 3 day music festival</a:t>
            </a:r>
          </a:p>
          <a:p>
            <a:pPr marL="342900"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D</a:t>
            </a:r>
            <a:r>
              <a:rPr lang="en-US" sz="2200" b="0" i="0" dirty="0">
                <a:effectLst/>
                <a:latin typeface="Arial" panose="020B0604020202020204" pitchFamily="34" charset="0"/>
                <a:cs typeface="Arial" panose="020B0604020202020204" pitchFamily="34" charset="0"/>
              </a:rPr>
              <a:t>iverse genres: punk, rock, alternative, reggae, metal, and hip-hop</a:t>
            </a:r>
          </a:p>
          <a:p>
            <a:pPr marL="342900"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Features</a:t>
            </a:r>
            <a:r>
              <a:rPr lang="en-US" sz="2200" b="0" i="0" dirty="0">
                <a:effectLst/>
                <a:latin typeface="Arial" panose="020B0604020202020204" pitchFamily="34" charset="0"/>
                <a:cs typeface="Arial" panose="020B0604020202020204" pitchFamily="34" charset="0"/>
              </a:rPr>
              <a:t> local and </a:t>
            </a:r>
            <a:r>
              <a:rPr lang="en-US" sz="2200" dirty="0">
                <a:latin typeface="Arial" panose="020B0604020202020204" pitchFamily="34" charset="0"/>
                <a:cs typeface="Arial" panose="020B0604020202020204" pitchFamily="34" charset="0"/>
              </a:rPr>
              <a:t>n</a:t>
            </a:r>
            <a:r>
              <a:rPr lang="en-US" sz="2200" b="0" i="0" dirty="0">
                <a:effectLst/>
                <a:latin typeface="Arial" panose="020B0604020202020204" pitchFamily="34" charset="0"/>
                <a:cs typeface="Arial" panose="020B0604020202020204" pitchFamily="34" charset="0"/>
              </a:rPr>
              <a:t>ational artists, carnival rides, food vendors, merchandise, and community partners</a:t>
            </a:r>
          </a:p>
          <a:p>
            <a:pPr algn="l"/>
            <a:endParaRPr lang="en-US" sz="2200" b="0" i="0" dirty="0">
              <a:solidFill>
                <a:srgbClr val="00557A"/>
              </a:solidFill>
              <a:effectLst/>
              <a:latin typeface="Arial" panose="020B0604020202020204" pitchFamily="34" charset="0"/>
              <a:cs typeface="Arial" panose="020B0604020202020204" pitchFamily="34" charset="0"/>
            </a:endParaRPr>
          </a:p>
          <a:p>
            <a:pPr marL="228600" indent="0" algn="l"/>
            <a:endParaRPr lang="en-US" sz="2200" b="0" i="0" dirty="0">
              <a:solidFill>
                <a:srgbClr val="00557A"/>
              </a:solidFill>
              <a:effectLst/>
              <a:latin typeface="Arial" panose="020B0604020202020204" pitchFamily="34" charset="0"/>
              <a:cs typeface="Arial" panose="020B0604020202020204" pitchFamily="34" charset="0"/>
            </a:endParaRPr>
          </a:p>
          <a:p>
            <a:pPr algn="l"/>
            <a:r>
              <a:rPr lang="en-US" sz="2200" b="1" i="0" dirty="0">
                <a:solidFill>
                  <a:srgbClr val="00557A"/>
                </a:solidFill>
                <a:effectLst/>
                <a:latin typeface="Arial" panose="020B0604020202020204" pitchFamily="34" charset="0"/>
                <a:cs typeface="Arial" panose="020B0604020202020204" pitchFamily="34" charset="0"/>
              </a:rPr>
              <a:t>COMMITTED TO THE COMMUNITY</a:t>
            </a:r>
            <a:endParaRPr lang="en-US" sz="2200" b="0" i="0" dirty="0">
              <a:solidFill>
                <a:srgbClr val="00557A"/>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Hosted in Douglass Park since 2015</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Focus on inclusivity and diversity for all audiences and ages</a:t>
            </a:r>
          </a:p>
          <a:p>
            <a:pPr marL="342900" indent="-342900" algn="l">
              <a:buFont typeface="Arial" panose="020B0604020202020204" pitchFamily="34" charset="0"/>
              <a:buChar char="•"/>
            </a:pPr>
            <a:endParaRPr lang="en-US" sz="2200" b="0" i="0" dirty="0">
              <a:solidFill>
                <a:srgbClr val="00557A"/>
              </a:solidFill>
              <a:effectLst/>
              <a:latin typeface="Arial" panose="020B0604020202020204" pitchFamily="34" charset="0"/>
              <a:cs typeface="Arial" panose="020B0604020202020204" pitchFamily="34" charset="0"/>
            </a:endParaRPr>
          </a:p>
          <a:p>
            <a:pPr marL="228600" indent="0" algn="l"/>
            <a:endParaRPr lang="en-US" sz="2200" b="0" i="0" dirty="0">
              <a:solidFill>
                <a:srgbClr val="00557A"/>
              </a:solidFill>
              <a:effectLst/>
              <a:latin typeface="Arial" panose="020B0604020202020204" pitchFamily="34" charset="0"/>
              <a:cs typeface="Arial" panose="020B0604020202020204" pitchFamily="34" charset="0"/>
            </a:endParaRPr>
          </a:p>
          <a:p>
            <a:pPr algn="l"/>
            <a:r>
              <a:rPr lang="en-US" sz="2200" b="1" i="0" dirty="0">
                <a:solidFill>
                  <a:srgbClr val="00557A"/>
                </a:solidFill>
                <a:effectLst/>
                <a:latin typeface="Arial" panose="020B0604020202020204" pitchFamily="34" charset="0"/>
                <a:cs typeface="Arial" panose="020B0604020202020204" pitchFamily="34" charset="0"/>
              </a:rPr>
              <a:t>INDEPENDENT AND AUTHENTIC</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Largest independent music festival in North America</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Committed to authenticity and creativity</a:t>
            </a:r>
          </a:p>
          <a:p>
            <a:pPr algn="l"/>
            <a:endParaRPr lang="en-US" sz="2200" dirty="0">
              <a:solidFill>
                <a:srgbClr val="00557A"/>
              </a:solidFill>
              <a:effectLst/>
              <a:latin typeface="Arial" panose="020B0604020202020204" pitchFamily="34" charset="0"/>
              <a:cs typeface="Arial" panose="020B0604020202020204" pitchFamily="34" charset="0"/>
            </a:endParaRPr>
          </a:p>
          <a:p>
            <a:pPr algn="l"/>
            <a:endParaRPr lang="en-US" sz="2000" dirty="0">
              <a:solidFill>
                <a:schemeClr val="bg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63644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1CD1105-41D0-5E4D-4FA4-C1D41F312632}"/>
              </a:ext>
            </a:extLst>
          </p:cNvPr>
          <p:cNvSpPr txBox="1"/>
          <p:nvPr/>
        </p:nvSpPr>
        <p:spPr>
          <a:xfrm>
            <a:off x="667290" y="687169"/>
            <a:ext cx="10134600" cy="646331"/>
          </a:xfrm>
          <a:prstGeom prst="rect">
            <a:avLst/>
          </a:prstGeom>
          <a:noFill/>
        </p:spPr>
        <p:txBody>
          <a:bodyPr wrap="square" rtlCol="0">
            <a:spAutoFit/>
          </a:bodyPr>
          <a:lstStyle/>
          <a:p>
            <a:pPr algn="l"/>
            <a:r>
              <a:rPr lang="en-US" sz="3600" b="1" i="0" dirty="0">
                <a:solidFill>
                  <a:srgbClr val="015577"/>
                </a:solidFill>
                <a:effectLst/>
                <a:latin typeface="Arial" panose="020B0604020202020204" pitchFamily="34" charset="0"/>
                <a:cs typeface="Arial" panose="020B0604020202020204" pitchFamily="34" charset="0"/>
              </a:rPr>
              <a:t>MAINTAINING ACCESSIBILITY </a:t>
            </a:r>
            <a:endParaRPr lang="en-US" sz="3600" dirty="0"/>
          </a:p>
        </p:txBody>
      </p:sp>
      <p:sp>
        <p:nvSpPr>
          <p:cNvPr id="21" name="TextBox 20">
            <a:extLst>
              <a:ext uri="{FF2B5EF4-FFF2-40B4-BE49-F238E27FC236}">
                <a16:creationId xmlns:a16="http://schemas.microsoft.com/office/drawing/2014/main" id="{7B7520D3-C7A2-8F7D-2F98-F10046BE648C}"/>
              </a:ext>
            </a:extLst>
          </p:cNvPr>
          <p:cNvSpPr txBox="1"/>
          <p:nvPr/>
        </p:nvSpPr>
        <p:spPr>
          <a:xfrm>
            <a:off x="693794" y="2500318"/>
            <a:ext cx="11277600" cy="7879080"/>
          </a:xfrm>
          <a:prstGeom prst="rect">
            <a:avLst/>
          </a:prstGeom>
          <a:noFill/>
        </p:spPr>
        <p:txBody>
          <a:bodyPr wrap="square" rtlCol="0">
            <a:spAutoFit/>
          </a:bodyPr>
          <a:lstStyle/>
          <a:p>
            <a:pPr algn="l"/>
            <a:r>
              <a:rPr lang="en-US" sz="2400" b="1" i="0" dirty="0">
                <a:effectLst/>
                <a:latin typeface="Arial" panose="020B0604020202020204" pitchFamily="34" charset="0"/>
                <a:cs typeface="Arial" panose="020B0604020202020204" pitchFamily="34" charset="0"/>
              </a:rPr>
              <a:t>WILL REMAIN OPEN </a:t>
            </a:r>
            <a:r>
              <a:rPr lang="en-US" sz="2400" b="1" dirty="0">
                <a:latin typeface="Arial" panose="020B0604020202020204" pitchFamily="34" charset="0"/>
                <a:cs typeface="Arial" panose="020B0604020202020204" pitchFamily="34" charset="0"/>
              </a:rPr>
              <a:t>&amp; </a:t>
            </a:r>
            <a:r>
              <a:rPr lang="en-US" sz="2400" b="1" i="0" dirty="0">
                <a:effectLst/>
                <a:latin typeface="Arial" panose="020B0604020202020204" pitchFamily="34" charset="0"/>
                <a:cs typeface="Arial" panose="020B0604020202020204" pitchFamily="34" charset="0"/>
              </a:rPr>
              <a:t>NEVER CLOSE</a:t>
            </a:r>
          </a:p>
          <a:p>
            <a:pPr marL="342900" indent="-342900" algn="l">
              <a:buFont typeface="Arial" panose="020B0604020202020204" pitchFamily="34" charset="0"/>
              <a:buChar char="•"/>
            </a:pPr>
            <a:r>
              <a:rPr lang="en-US" sz="2200" dirty="0">
                <a:effectLst/>
                <a:latin typeface="Arial" panose="020B0604020202020204" pitchFamily="34" charset="0"/>
                <a:ea typeface="Calibri" panose="020F0502020204030204" pitchFamily="34" charset="0"/>
                <a:cs typeface="Arial" panose="020B0604020202020204" pitchFamily="34" charset="0"/>
              </a:rPr>
              <a:t>Douglass Park </a:t>
            </a:r>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Roosevelt Rd. to Ogden Ave.</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342900" indent="-342900" algn="l">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T</a:t>
            </a:r>
            <a:r>
              <a:rPr lang="en-US" sz="2200" dirty="0">
                <a:effectLst/>
                <a:latin typeface="Arial" panose="020B0604020202020204" pitchFamily="34" charset="0"/>
                <a:ea typeface="Calibri" panose="020F0502020204030204" pitchFamily="34" charset="0"/>
                <a:cs typeface="Arial" panose="020B0604020202020204" pitchFamily="34" charset="0"/>
              </a:rPr>
              <a:t>ennis court</a:t>
            </a:r>
          </a:p>
          <a:p>
            <a:pPr marL="342900" indent="-342900" algn="l">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Football field</a:t>
            </a:r>
          </a:p>
          <a:p>
            <a:pPr marL="342900" indent="-342900" algn="l">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T</a:t>
            </a:r>
            <a:r>
              <a:rPr lang="en-US" sz="2200" dirty="0">
                <a:effectLst/>
                <a:latin typeface="Arial" panose="020B0604020202020204" pitchFamily="34" charset="0"/>
                <a:ea typeface="Calibri" panose="020F0502020204030204" pitchFamily="34" charset="0"/>
                <a:cs typeface="Arial" panose="020B0604020202020204" pitchFamily="34" charset="0"/>
              </a:rPr>
              <a:t>rack and field</a:t>
            </a:r>
          </a:p>
          <a:p>
            <a:pPr marL="342900" indent="-342900" algn="l">
              <a:buFont typeface="Arial" panose="020B0604020202020204" pitchFamily="34" charset="0"/>
              <a:buChar char="•"/>
            </a:pPr>
            <a:r>
              <a:rPr lang="en-US" sz="2200" dirty="0">
                <a:latin typeface="Arial" panose="020B0604020202020204" pitchFamily="34" charset="0"/>
                <a:ea typeface="Calibri" panose="020F0502020204030204" pitchFamily="34" charset="0"/>
                <a:cs typeface="Arial" panose="020B0604020202020204" pitchFamily="34" charset="0"/>
              </a:rPr>
              <a:t>Kids playground | 19</a:t>
            </a:r>
            <a:r>
              <a:rPr lang="en-US" sz="2200" baseline="30000" dirty="0">
                <a:latin typeface="Arial" panose="020B0604020202020204" pitchFamily="34" charset="0"/>
                <a:ea typeface="Calibri" panose="020F0502020204030204" pitchFamily="34" charset="0"/>
                <a:cs typeface="Arial" panose="020B0604020202020204" pitchFamily="34" charset="0"/>
              </a:rPr>
              <a:t>th</a:t>
            </a:r>
            <a:r>
              <a:rPr lang="en-US" sz="2200" dirty="0">
                <a:latin typeface="Arial" panose="020B0604020202020204" pitchFamily="34" charset="0"/>
                <a:ea typeface="Calibri" panose="020F0502020204030204" pitchFamily="34" charset="0"/>
                <a:cs typeface="Arial" panose="020B0604020202020204" pitchFamily="34" charset="0"/>
              </a:rPr>
              <a:t> and Albany</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Kids </a:t>
            </a:r>
            <a:r>
              <a:rPr lang="en-US" sz="2200" dirty="0">
                <a:latin typeface="Arial" panose="020B0604020202020204" pitchFamily="34" charset="0"/>
                <a:cs typeface="Arial" panose="020B0604020202020204" pitchFamily="34" charset="0"/>
              </a:rPr>
              <a:t>playground | 18</a:t>
            </a:r>
            <a:r>
              <a:rPr lang="en-US" sz="2200" baseline="30000" dirty="0">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 and California</a:t>
            </a:r>
          </a:p>
          <a:p>
            <a:pPr algn="l"/>
            <a:endParaRPr lang="en-US" sz="2800" i="1" dirty="0">
              <a:latin typeface="Arial" panose="020B0604020202020204" pitchFamily="34" charset="0"/>
              <a:cs typeface="Arial" panose="020B0604020202020204" pitchFamily="34" charset="0"/>
            </a:endParaRPr>
          </a:p>
          <a:p>
            <a:pPr algn="l"/>
            <a:endParaRPr lang="en-US" sz="2800" dirty="0">
              <a:latin typeface="Arial" panose="020B0604020202020204" pitchFamily="34" charset="0"/>
              <a:cs typeface="Arial" panose="020B0604020202020204" pitchFamily="34" charset="0"/>
            </a:endParaRPr>
          </a:p>
          <a:p>
            <a:pPr algn="l"/>
            <a:endParaRPr lang="en-US" sz="2800" b="0" i="0" dirty="0">
              <a:effectLst/>
              <a:latin typeface="Arial" panose="020B0604020202020204" pitchFamily="34" charset="0"/>
              <a:cs typeface="Arial" panose="020B0604020202020204" pitchFamily="34" charset="0"/>
            </a:endParaRPr>
          </a:p>
          <a:p>
            <a:pPr algn="l"/>
            <a:endParaRPr lang="en-US" sz="2800" b="0" i="0" dirty="0">
              <a:effectLst/>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2024 TIMELINE | SEPTEMBER 11 - 26</a:t>
            </a:r>
            <a:endParaRPr lang="en-US" sz="2400" b="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September 11: Load-in begins. Crews start installing perimeter fencing and flooring</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September 12 - 19: Crews begin assembling stages and other production</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September 19: 10:00 PM, the park closes to the public</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September 20 - 22: Festival show days</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September 23 - 26: Production loadout, cleaning and restoration</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September 27: Park fully open to the public </a:t>
            </a:r>
          </a:p>
          <a:p>
            <a:pPr algn="l"/>
            <a:endParaRPr lang="en-US" b="0" i="0" dirty="0">
              <a:effectLst/>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pPr algn="l"/>
            <a:endParaRPr lang="en-US" sz="2400" dirty="0">
              <a:solidFill>
                <a:schemeClr val="bg1"/>
              </a:solidFill>
              <a:latin typeface="Arial" panose="020B0604020202020204" pitchFamily="34" charset="0"/>
              <a:cs typeface="Arial" panose="020B0604020202020204" pitchFamily="34" charset="0"/>
            </a:endParaRPr>
          </a:p>
          <a:p>
            <a:pPr algn="l"/>
            <a:endParaRPr lang="en-US" sz="20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D109FE7-571D-37AB-99E6-2963B3195B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58227" y="1054739"/>
            <a:ext cx="5433580" cy="8606096"/>
          </a:xfrm>
          <a:prstGeom prst="rect">
            <a:avLst/>
          </a:prstGeom>
        </p:spPr>
      </p:pic>
      <p:pic>
        <p:nvPicPr>
          <p:cNvPr id="11" name="Picture 10">
            <a:extLst>
              <a:ext uri="{FF2B5EF4-FFF2-40B4-BE49-F238E27FC236}">
                <a16:creationId xmlns:a16="http://schemas.microsoft.com/office/drawing/2014/main" id="{2D229364-CF4C-9EC6-91C0-61652500DFD2}"/>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325600" y="7353300"/>
            <a:ext cx="1798734" cy="288161"/>
          </a:xfrm>
          <a:prstGeom prst="rect">
            <a:avLst/>
          </a:prstGeom>
        </p:spPr>
      </p:pic>
      <p:cxnSp>
        <p:nvCxnSpPr>
          <p:cNvPr id="16" name="Straight Connector 15">
            <a:extLst>
              <a:ext uri="{FF2B5EF4-FFF2-40B4-BE49-F238E27FC236}">
                <a16:creationId xmlns:a16="http://schemas.microsoft.com/office/drawing/2014/main" id="{647F498F-E0F9-7334-EC05-EA15CEE3C68B}"/>
              </a:ext>
            </a:extLst>
          </p:cNvPr>
          <p:cNvCxnSpPr>
            <a:cxnSpLocks/>
          </p:cNvCxnSpPr>
          <p:nvPr/>
        </p:nvCxnSpPr>
        <p:spPr>
          <a:xfrm>
            <a:off x="1143000" y="5829300"/>
            <a:ext cx="4953000" cy="0"/>
          </a:xfrm>
          <a:prstGeom prst="line">
            <a:avLst/>
          </a:prstGeom>
          <a:ln w="3175">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E5266C8-A3D2-E663-7069-179F07E94358}"/>
              </a:ext>
            </a:extLst>
          </p:cNvPr>
          <p:cNvSpPr txBox="1"/>
          <p:nvPr/>
        </p:nvSpPr>
        <p:spPr>
          <a:xfrm>
            <a:off x="696193" y="1231364"/>
            <a:ext cx="8768810" cy="461665"/>
          </a:xfrm>
          <a:prstGeom prst="rect">
            <a:avLst/>
          </a:prstGeom>
          <a:noFill/>
        </p:spPr>
        <p:txBody>
          <a:bodyPr wrap="square" rtlCol="0">
            <a:spAutoFit/>
          </a:bodyPr>
          <a:lstStyle/>
          <a:p>
            <a:r>
              <a:rPr lang="en-US" sz="2400" i="0" dirty="0">
                <a:effectLst/>
                <a:latin typeface="Arial" panose="020B0604020202020204" pitchFamily="34" charset="0"/>
                <a:cs typeface="Arial" panose="020B0604020202020204" pitchFamily="34" charset="0"/>
              </a:rPr>
              <a:t>PRIORITIZING COMMUNITY ACCESS TO DOUGLASS PARK</a:t>
            </a:r>
            <a:endParaRPr lang="en-US"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07BFC444-6583-E853-D298-4E6E23A23EEA}"/>
              </a:ext>
            </a:extLst>
          </p:cNvPr>
          <p:cNvSpPr/>
          <p:nvPr/>
        </p:nvSpPr>
        <p:spPr>
          <a:xfrm rot="10800000" flipV="1">
            <a:off x="762000" y="1790701"/>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5BC295F4-2E98-5BC2-70F7-5A8D4807FAF9}"/>
              </a:ext>
            </a:extLst>
          </p:cNvPr>
          <p:cNvGrpSpPr/>
          <p:nvPr/>
        </p:nvGrpSpPr>
        <p:grpSpPr>
          <a:xfrm>
            <a:off x="7945038" y="2342729"/>
            <a:ext cx="3711141" cy="3973105"/>
            <a:chOff x="8355985" y="2359572"/>
            <a:chExt cx="3274087" cy="3505200"/>
          </a:xfrm>
        </p:grpSpPr>
        <p:pic>
          <p:nvPicPr>
            <p:cNvPr id="13" name="Picture 12">
              <a:extLst>
                <a:ext uri="{FF2B5EF4-FFF2-40B4-BE49-F238E27FC236}">
                  <a16:creationId xmlns:a16="http://schemas.microsoft.com/office/drawing/2014/main" id="{A317F8CC-66E3-0C7A-C67C-A93A1A98E8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734"/>
            <a:stretch/>
          </p:blipFill>
          <p:spPr>
            <a:xfrm>
              <a:off x="8355985" y="2359572"/>
              <a:ext cx="3274087" cy="3505200"/>
            </a:xfrm>
            <a:prstGeom prst="rect">
              <a:avLst/>
            </a:prstGeom>
            <a:ln w="57150">
              <a:solidFill>
                <a:srgbClr val="6695A8"/>
              </a:solidFill>
            </a:ln>
          </p:spPr>
        </p:pic>
        <p:sp>
          <p:nvSpPr>
            <p:cNvPr id="18" name="Rectangle 17">
              <a:extLst>
                <a:ext uri="{FF2B5EF4-FFF2-40B4-BE49-F238E27FC236}">
                  <a16:creationId xmlns:a16="http://schemas.microsoft.com/office/drawing/2014/main" id="{82337732-DE89-2CFF-CCC5-3C48CC7255F4}"/>
                </a:ext>
              </a:extLst>
            </p:cNvPr>
            <p:cNvSpPr/>
            <p:nvPr/>
          </p:nvSpPr>
          <p:spPr>
            <a:xfrm>
              <a:off x="9246694" y="3848844"/>
              <a:ext cx="1914067" cy="1905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noFill/>
              </a:endParaRPr>
            </a:p>
          </p:txBody>
        </p:sp>
        <p:sp>
          <p:nvSpPr>
            <p:cNvPr id="19" name="TextBox 18">
              <a:extLst>
                <a:ext uri="{FF2B5EF4-FFF2-40B4-BE49-F238E27FC236}">
                  <a16:creationId xmlns:a16="http://schemas.microsoft.com/office/drawing/2014/main" id="{E1A52685-A5E4-9714-C2E7-F986924574DC}"/>
                </a:ext>
              </a:extLst>
            </p:cNvPr>
            <p:cNvSpPr txBox="1"/>
            <p:nvPr/>
          </p:nvSpPr>
          <p:spPr>
            <a:xfrm>
              <a:off x="9315988" y="3985736"/>
              <a:ext cx="1428596" cy="1631216"/>
            </a:xfrm>
            <a:prstGeom prst="rect">
              <a:avLst/>
            </a:prstGeom>
            <a:noFill/>
          </p:spPr>
          <p:txBody>
            <a:bodyPr wrap="none" rtlCol="0">
              <a:spAutoFit/>
            </a:bodyPr>
            <a:lstStyle/>
            <a:p>
              <a:r>
                <a:rPr lang="en-US" sz="2000" b="1" dirty="0"/>
                <a:t>9/11 – 9/26</a:t>
              </a:r>
            </a:p>
            <a:p>
              <a:endParaRPr lang="en-US" sz="2000" b="1" dirty="0"/>
            </a:p>
            <a:p>
              <a:r>
                <a:rPr lang="en-US" sz="2000" b="1" dirty="0"/>
                <a:t>9/17 – 9/23</a:t>
              </a:r>
            </a:p>
            <a:p>
              <a:endParaRPr lang="en-US" sz="2000" b="1" dirty="0"/>
            </a:p>
            <a:p>
              <a:r>
                <a:rPr lang="en-US" sz="2000" b="1" dirty="0"/>
                <a:t>9/20 – 9/22</a:t>
              </a:r>
            </a:p>
          </p:txBody>
        </p:sp>
      </p:grpSp>
      <p:sp>
        <p:nvSpPr>
          <p:cNvPr id="24" name="L-Shape 23">
            <a:extLst>
              <a:ext uri="{FF2B5EF4-FFF2-40B4-BE49-F238E27FC236}">
                <a16:creationId xmlns:a16="http://schemas.microsoft.com/office/drawing/2014/main" id="{38685C76-2A31-B60F-DB81-479BEEFCEEB0}"/>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Shape 24">
            <a:extLst>
              <a:ext uri="{FF2B5EF4-FFF2-40B4-BE49-F238E27FC236}">
                <a16:creationId xmlns:a16="http://schemas.microsoft.com/office/drawing/2014/main" id="{24B673C6-5612-B781-FA59-7FF2297E3912}"/>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384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6A1332-DF30-B82E-5D60-DE6B7D74D8B3}"/>
              </a:ext>
            </a:extLst>
          </p:cNvPr>
          <p:cNvSpPr txBox="1"/>
          <p:nvPr/>
        </p:nvSpPr>
        <p:spPr>
          <a:xfrm>
            <a:off x="5791200" y="1028700"/>
            <a:ext cx="11658600" cy="923330"/>
          </a:xfrm>
          <a:prstGeom prst="rect">
            <a:avLst/>
          </a:prstGeom>
          <a:noFill/>
        </p:spPr>
        <p:txBody>
          <a:bodyPr wrap="square" rtlCol="0">
            <a:spAutoFit/>
          </a:bodyPr>
          <a:lstStyle/>
          <a:p>
            <a:pPr algn="r"/>
            <a:r>
              <a:rPr lang="en-US" sz="3600" b="1" i="0" dirty="0">
                <a:solidFill>
                  <a:srgbClr val="015577"/>
                </a:solidFill>
                <a:effectLst/>
                <a:latin typeface="Arial" panose="020B0604020202020204" pitchFamily="34" charset="0"/>
                <a:cs typeface="Arial" panose="020B0604020202020204" pitchFamily="34" charset="0"/>
              </a:rPr>
              <a:t>2024 PROPOSED MEASURES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5385C8A-4003-FA53-718C-8878A3243AE7}"/>
              </a:ext>
            </a:extLst>
          </p:cNvPr>
          <p:cNvSpPr txBox="1"/>
          <p:nvPr/>
        </p:nvSpPr>
        <p:spPr>
          <a:xfrm>
            <a:off x="9677400" y="1509236"/>
            <a:ext cx="7772400" cy="738664"/>
          </a:xfrm>
          <a:prstGeom prst="rect">
            <a:avLst/>
          </a:prstGeom>
          <a:noFill/>
        </p:spPr>
        <p:txBody>
          <a:bodyPr wrap="square" rtlCol="0">
            <a:spAutoFit/>
          </a:bodyPr>
          <a:lstStyle/>
          <a:p>
            <a:pPr algn="r"/>
            <a:r>
              <a:rPr lang="en-US" sz="2400" b="1" i="0" dirty="0">
                <a:effectLst/>
                <a:latin typeface="Arial" panose="020B0604020202020204" pitchFamily="34" charset="0"/>
                <a:cs typeface="Arial" panose="020B0604020202020204" pitchFamily="34" charset="0"/>
              </a:rPr>
              <a:t>2023 RECAP ON STRATEGIC MEASURES</a:t>
            </a:r>
            <a:br>
              <a:rPr lang="en-US" dirty="0"/>
            </a:br>
            <a:endParaRPr lang="en-US" dirty="0"/>
          </a:p>
        </p:txBody>
      </p:sp>
      <p:sp>
        <p:nvSpPr>
          <p:cNvPr id="8" name="TextBox 7">
            <a:extLst>
              <a:ext uri="{FF2B5EF4-FFF2-40B4-BE49-F238E27FC236}">
                <a16:creationId xmlns:a16="http://schemas.microsoft.com/office/drawing/2014/main" id="{3991500F-DF7E-AC37-B02C-C294A9E8CA12}"/>
              </a:ext>
            </a:extLst>
          </p:cNvPr>
          <p:cNvSpPr txBox="1"/>
          <p:nvPr/>
        </p:nvSpPr>
        <p:spPr>
          <a:xfrm>
            <a:off x="8610600" y="2623483"/>
            <a:ext cx="8534400" cy="6863417"/>
          </a:xfrm>
          <a:prstGeom prst="rect">
            <a:avLst/>
          </a:prstGeom>
          <a:noFill/>
        </p:spPr>
        <p:txBody>
          <a:bodyPr wrap="square">
            <a:spAutoFit/>
          </a:bodyPr>
          <a:lstStyle/>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EMERGENCY ACCESS: </a:t>
            </a:r>
            <a:r>
              <a:rPr lang="en-US" sz="2000" i="0" dirty="0">
                <a:effectLst/>
                <a:latin typeface="Arial" panose="020B0604020202020204" pitchFamily="34" charset="0"/>
                <a:cs typeface="Arial" panose="020B0604020202020204" pitchFamily="34" charset="0"/>
              </a:rPr>
              <a:t>Our collaborative route development ensured unobstructed and efficient access for emergency vehicles, facilitating prompt response times</a:t>
            </a:r>
          </a:p>
          <a:p>
            <a:pPr marL="342900" indent="-342900" algn="l">
              <a:buFont typeface="Arial" panose="020B0604020202020204" pitchFamily="34" charset="0"/>
              <a:buChar char="•"/>
            </a:pPr>
            <a:endParaRPr lang="en-US" sz="200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CHECKPOINTS &amp; BARRICADES: </a:t>
            </a:r>
            <a:r>
              <a:rPr lang="en-US" sz="2000" b="0" i="0" dirty="0">
                <a:effectLst/>
                <a:latin typeface="Arial" panose="020B0604020202020204" pitchFamily="34" charset="0"/>
                <a:cs typeface="Arial" panose="020B0604020202020204" pitchFamily="34" charset="0"/>
              </a:rPr>
              <a:t>Trained personnel at strategic checkpoints ensured smooth traffic flow and heightened security. The setup effectively managed crowd movement and restricted access.</a:t>
            </a:r>
            <a:endParaRPr lang="en-US" sz="200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n-US" sz="200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COMMUNICATION &amp; SIGNAGE: </a:t>
            </a:r>
            <a:r>
              <a:rPr lang="en-US" sz="2000" i="0" dirty="0">
                <a:effectLst/>
                <a:latin typeface="Arial" panose="020B0604020202020204" pitchFamily="34" charset="0"/>
                <a:cs typeface="Arial" panose="020B0604020202020204" pitchFamily="34" charset="0"/>
              </a:rPr>
              <a:t>Our signage at checkpoints and distributed traffic plans were effective. However, feedback suggests areas for potential improvement</a:t>
            </a:r>
          </a:p>
          <a:p>
            <a:pPr marL="342900" indent="-342900" algn="l">
              <a:buFont typeface="Arial" panose="020B0604020202020204" pitchFamily="34" charset="0"/>
              <a:buChar char="•"/>
            </a:pPr>
            <a:endParaRPr lang="en-US" sz="200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RESIDENTIAL PARKING: </a:t>
            </a:r>
            <a:r>
              <a:rPr lang="en-US" sz="2000" i="0" dirty="0">
                <a:effectLst/>
                <a:latin typeface="Arial" panose="020B0604020202020204" pitchFamily="34" charset="0"/>
                <a:cs typeface="Arial" panose="020B0604020202020204" pitchFamily="34" charset="0"/>
              </a:rPr>
              <a:t>Implementing 'Resident Parking Only' signs was successful in managing congestion and unauthorized parking in residential areas. Improvements for </a:t>
            </a:r>
            <a:r>
              <a:rPr lang="en-US" sz="2000" dirty="0">
                <a:latin typeface="Arial" panose="020B0604020202020204" pitchFamily="34" charset="0"/>
                <a:cs typeface="Arial" panose="020B0604020202020204" pitchFamily="34" charset="0"/>
              </a:rPr>
              <a:t>2024</a:t>
            </a:r>
            <a:r>
              <a:rPr lang="en-US" sz="2000" i="0" dirty="0">
                <a:effectLst/>
                <a:latin typeface="Arial" panose="020B0604020202020204" pitchFamily="34" charset="0"/>
                <a:cs typeface="Arial" panose="020B0604020202020204" pitchFamily="34" charset="0"/>
              </a:rPr>
              <a:t>: Deploy more 'No Parking' signs based on residents' requests </a:t>
            </a:r>
          </a:p>
          <a:p>
            <a:pPr marL="342900" indent="-342900" algn="l">
              <a:buFont typeface="Arial" panose="020B0604020202020204" pitchFamily="34" charset="0"/>
              <a:buChar char="•"/>
            </a:pPr>
            <a:endParaRPr lang="en-US" sz="2000" i="0" dirty="0">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RIDESHARE &amp; PUBLIC TRANSPORTATION: </a:t>
            </a:r>
            <a:r>
              <a:rPr lang="en-US" sz="2000" i="0" dirty="0">
                <a:effectLst/>
                <a:latin typeface="Arial" panose="020B0604020202020204" pitchFamily="34" charset="0"/>
                <a:cs typeface="Arial" panose="020B0604020202020204" pitchFamily="34" charset="0"/>
              </a:rPr>
              <a:t>While dedicated zones, increased public transport frequencies, and rideshare geo-fencing were set, the drop-off issues near Mount Sinai were a concern. We will place a stronger emphasis on communication with rideshare companies to highlight these critical no-drop zones for the next festival</a:t>
            </a:r>
          </a:p>
        </p:txBody>
      </p:sp>
      <p:sp>
        <p:nvSpPr>
          <p:cNvPr id="10" name="Rectangle 9">
            <a:extLst>
              <a:ext uri="{FF2B5EF4-FFF2-40B4-BE49-F238E27FC236}">
                <a16:creationId xmlns:a16="http://schemas.microsoft.com/office/drawing/2014/main" id="{235607EE-8BEC-1FB3-70CC-3E59E76E97A0}"/>
              </a:ext>
            </a:extLst>
          </p:cNvPr>
          <p:cNvSpPr/>
          <p:nvPr/>
        </p:nvSpPr>
        <p:spPr>
          <a:xfrm rot="10800000" flipV="1">
            <a:off x="9971856" y="2044601"/>
            <a:ext cx="7325544"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1FCD8D7-3BEB-7890-3740-D8FF6DCC4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811921"/>
            <a:ext cx="6284536" cy="83933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L-Shape 2">
            <a:extLst>
              <a:ext uri="{FF2B5EF4-FFF2-40B4-BE49-F238E27FC236}">
                <a16:creationId xmlns:a16="http://schemas.microsoft.com/office/drawing/2014/main" id="{D785A545-53A5-A82E-E834-DFB9BF775785}"/>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Shape 3">
            <a:extLst>
              <a:ext uri="{FF2B5EF4-FFF2-40B4-BE49-F238E27FC236}">
                <a16:creationId xmlns:a16="http://schemas.microsoft.com/office/drawing/2014/main" id="{344D3920-68BA-E1F9-7DC0-A8D5C1388419}"/>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0807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8BBBE6D-74A1-0D59-87E6-2EDED0E373FD}"/>
              </a:ext>
            </a:extLst>
          </p:cNvPr>
          <p:cNvSpPr txBox="1"/>
          <p:nvPr/>
        </p:nvSpPr>
        <p:spPr>
          <a:xfrm>
            <a:off x="762000" y="2048693"/>
            <a:ext cx="9717157" cy="7171194"/>
          </a:xfrm>
          <a:prstGeom prst="rect">
            <a:avLst/>
          </a:prstGeom>
          <a:noFill/>
        </p:spPr>
        <p:txBody>
          <a:bodyPr wrap="square">
            <a:spAutoFit/>
          </a:bodyPr>
          <a:lstStyle/>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OFF-SITE PARKING: </a:t>
            </a:r>
            <a:r>
              <a:rPr lang="en-US" sz="2000" b="0" i="0" dirty="0">
                <a:effectLst/>
                <a:latin typeface="Arial" panose="020B0604020202020204" pitchFamily="34" charset="0"/>
                <a:cs typeface="Arial" panose="020B0604020202020204" pitchFamily="34" charset="0"/>
              </a:rPr>
              <a:t>Our strategy to secure parking at UIC was effective in dispersing traffic and offering ample space for attendees. We are currently exploring additional parking locations for 2024</a:t>
            </a:r>
          </a:p>
          <a:p>
            <a:pPr marL="342900" indent="-342900" algn="l">
              <a:buFont typeface="Arial" panose="020B0604020202020204" pitchFamily="34" charset="0"/>
              <a:buChar char="•"/>
            </a:pPr>
            <a:endParaRPr lang="en-US" sz="2000"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STAFF &amp; VENDOR PARKING: </a:t>
            </a:r>
            <a:r>
              <a:rPr lang="en-US" sz="2000" b="0" i="0" dirty="0">
                <a:effectLst/>
                <a:latin typeface="Arial" panose="020B0604020202020204" pitchFamily="34" charset="0"/>
                <a:cs typeface="Arial" panose="020B0604020202020204" pitchFamily="34" charset="0"/>
              </a:rPr>
              <a:t>By designating parking for our staff and vendors on North Farrar Drive, we managed to significantly reduce congestion in residential zones and prevented our staff from parking in these areas.   </a:t>
            </a:r>
          </a:p>
          <a:p>
            <a:pPr marL="342900" indent="-342900" algn="l">
              <a:buFont typeface="Arial" panose="020B0604020202020204" pitchFamily="34" charset="0"/>
              <a:buChar char="•"/>
            </a:pPr>
            <a:endParaRPr lang="en-US" sz="2000"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ATTENDEE ENGAGEMENT: </a:t>
            </a:r>
            <a:r>
              <a:rPr lang="en-US" sz="2000" b="0" i="0" dirty="0">
                <a:effectLst/>
                <a:latin typeface="Arial" panose="020B0604020202020204" pitchFamily="34" charset="0"/>
                <a:cs typeface="Arial" panose="020B0604020202020204" pitchFamily="34" charset="0"/>
              </a:rPr>
              <a:t>Proactive pre-event communications about traffic measures, parking, and transport options ensured attendees were well-informed, leading to a streamlined experience for all</a:t>
            </a:r>
          </a:p>
          <a:p>
            <a:pPr marL="342900" indent="-342900" algn="l">
              <a:buFont typeface="Arial" panose="020B0604020202020204" pitchFamily="34" charset="0"/>
              <a:buChar char="•"/>
            </a:pPr>
            <a:endParaRPr lang="en-US" sz="2000"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FEEDBACK FROM THE 10TH DISTRICT POLICE COMMANDER: </a:t>
            </a:r>
            <a:r>
              <a:rPr lang="en-US" sz="2000" b="0" i="0" dirty="0">
                <a:solidFill>
                  <a:srgbClr val="0D0D0D"/>
                </a:solidFill>
                <a:effectLst/>
                <a:latin typeface="Arial" panose="020B0604020202020204" pitchFamily="34" charset="0"/>
                <a:cs typeface="Arial" panose="020B0604020202020204" pitchFamily="34" charset="0"/>
              </a:rPr>
              <a:t>The10th district police commander was pleased with 2023's results, highlighting the added perimeter security. Moving Riot Fest's 2024 dates to avoid the Mexican Independence Day Parade was well-received, aiding resource allocation for the 10th District Police Station and other Chicago agencies.</a:t>
            </a:r>
          </a:p>
          <a:p>
            <a:pPr marL="342900" indent="-342900" algn="l">
              <a:buFont typeface="Arial" panose="020B0604020202020204" pitchFamily="34" charset="0"/>
              <a:buChar char="•"/>
            </a:pPr>
            <a:endParaRPr lang="en-US" sz="2000" b="0" i="0" dirty="0">
              <a:solidFill>
                <a:srgbClr val="015577"/>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1" i="0" dirty="0">
                <a:solidFill>
                  <a:srgbClr val="015577"/>
                </a:solidFill>
                <a:effectLst/>
                <a:latin typeface="Arial" panose="020B0604020202020204" pitchFamily="34" charset="0"/>
                <a:cs typeface="Arial" panose="020B0604020202020204" pitchFamily="34" charset="0"/>
              </a:rPr>
              <a:t>MEXICAN INDEPENDENCE DAY PARADE 2024</a:t>
            </a:r>
            <a:r>
              <a:rPr lang="en-US" sz="2000" dirty="0">
                <a:solidFill>
                  <a:srgbClr val="015577"/>
                </a:solidFill>
                <a:latin typeface="Arial" panose="020B0604020202020204" pitchFamily="34" charset="0"/>
                <a:cs typeface="Arial" panose="020B0604020202020204" pitchFamily="34" charset="0"/>
              </a:rPr>
              <a:t>: </a:t>
            </a:r>
            <a:r>
              <a:rPr lang="en-US" sz="2000" b="0" i="0" dirty="0">
                <a:effectLst/>
                <a:latin typeface="Arial" panose="020B0604020202020204" pitchFamily="34" charset="0"/>
                <a:cs typeface="Arial" panose="020B0604020202020204" pitchFamily="34" charset="0"/>
              </a:rPr>
              <a:t>In a recap discussion, the Little Village Chamber Of Commerce voiced their appreciation regarding the proactive measures taken for community safety. The decision to move Riot Fest's 2024 dates was particularly appreciated as it ensures that city services and safety will not be compromised due to overlapping events</a:t>
            </a:r>
          </a:p>
        </p:txBody>
      </p:sp>
      <p:sp>
        <p:nvSpPr>
          <p:cNvPr id="2" name="TextBox 1">
            <a:extLst>
              <a:ext uri="{FF2B5EF4-FFF2-40B4-BE49-F238E27FC236}">
                <a16:creationId xmlns:a16="http://schemas.microsoft.com/office/drawing/2014/main" id="{8EEC7E1C-11CC-F961-F3F4-201A3C78C8C3}"/>
              </a:ext>
            </a:extLst>
          </p:cNvPr>
          <p:cNvSpPr txBox="1"/>
          <p:nvPr/>
        </p:nvSpPr>
        <p:spPr>
          <a:xfrm>
            <a:off x="514038" y="671424"/>
            <a:ext cx="11658600" cy="923330"/>
          </a:xfrm>
          <a:prstGeom prst="rect">
            <a:avLst/>
          </a:prstGeom>
          <a:noFill/>
        </p:spPr>
        <p:txBody>
          <a:bodyPr wrap="square" rtlCol="0">
            <a:spAutoFit/>
          </a:bodyPr>
          <a:lstStyle/>
          <a:p>
            <a:r>
              <a:rPr lang="en-US" sz="3600" b="1" i="0" dirty="0">
                <a:solidFill>
                  <a:srgbClr val="015577"/>
                </a:solidFill>
                <a:effectLst/>
                <a:latin typeface="Arial" panose="020B0604020202020204" pitchFamily="34" charset="0"/>
                <a:cs typeface="Arial" panose="020B0604020202020204" pitchFamily="34" charset="0"/>
              </a:rPr>
              <a:t>2024 PROPOSED MEASURES</a:t>
            </a:r>
            <a:br>
              <a:rPr lang="en-US" dirty="0">
                <a:solidFill>
                  <a:schemeClr val="bg1"/>
                </a:solidFill>
                <a:latin typeface="Arial" panose="020B0604020202020204" pitchFamily="34" charset="0"/>
                <a:cs typeface="Arial" panose="020B0604020202020204" pitchFamily="34" charset="0"/>
              </a:rPr>
            </a:br>
            <a:endParaRPr lang="en-US"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E431160-FF99-84B6-F741-11BF895C4D03}"/>
              </a:ext>
            </a:extLst>
          </p:cNvPr>
          <p:cNvSpPr txBox="1"/>
          <p:nvPr/>
        </p:nvSpPr>
        <p:spPr>
          <a:xfrm>
            <a:off x="533400" y="1204436"/>
            <a:ext cx="7772400" cy="738664"/>
          </a:xfrm>
          <a:prstGeom prst="rect">
            <a:avLst/>
          </a:prstGeom>
          <a:noFill/>
        </p:spPr>
        <p:txBody>
          <a:bodyPr wrap="square" rtlCol="0">
            <a:spAutoFit/>
          </a:bodyPr>
          <a:lstStyle/>
          <a:p>
            <a:r>
              <a:rPr lang="en-US" sz="2400" b="1" i="0" dirty="0">
                <a:effectLst/>
                <a:latin typeface="Arial" panose="020B0604020202020204" pitchFamily="34" charset="0"/>
                <a:cs typeface="Arial" panose="020B0604020202020204" pitchFamily="34" charset="0"/>
              </a:rPr>
              <a:t>2023 RECAP ON STRATEGIC MEASURES</a:t>
            </a:r>
            <a:br>
              <a:rPr lang="en-US" dirty="0"/>
            </a:br>
            <a:endParaRPr lang="en-US" dirty="0"/>
          </a:p>
        </p:txBody>
      </p:sp>
      <p:sp>
        <p:nvSpPr>
          <p:cNvPr id="4" name="Rectangle 3">
            <a:extLst>
              <a:ext uri="{FF2B5EF4-FFF2-40B4-BE49-F238E27FC236}">
                <a16:creationId xmlns:a16="http://schemas.microsoft.com/office/drawing/2014/main" id="{C6008246-07AA-644A-989C-45124C22CEDE}"/>
              </a:ext>
            </a:extLst>
          </p:cNvPr>
          <p:cNvSpPr/>
          <p:nvPr/>
        </p:nvSpPr>
        <p:spPr>
          <a:xfrm rot="10800000" flipV="1">
            <a:off x="609600" y="1700348"/>
            <a:ext cx="7325544"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Shape 6">
            <a:extLst>
              <a:ext uri="{FF2B5EF4-FFF2-40B4-BE49-F238E27FC236}">
                <a16:creationId xmlns:a16="http://schemas.microsoft.com/office/drawing/2014/main" id="{F4B99309-67D8-50ED-BF95-C7567E011706}"/>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L-Shape 10">
            <a:extLst>
              <a:ext uri="{FF2B5EF4-FFF2-40B4-BE49-F238E27FC236}">
                <a16:creationId xmlns:a16="http://schemas.microsoft.com/office/drawing/2014/main" id="{4AF96CD3-EFFB-7BE3-3F06-2565624AECCA}"/>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35A166E-AEC9-1ED8-4B67-F0918B096672}"/>
              </a:ext>
            </a:extLst>
          </p:cNvPr>
          <p:cNvSpPr txBox="1"/>
          <p:nvPr/>
        </p:nvSpPr>
        <p:spPr>
          <a:xfrm>
            <a:off x="7639050" y="6779870"/>
            <a:ext cx="9886950" cy="2277547"/>
          </a:xfrm>
          <a:prstGeom prst="rect">
            <a:avLst/>
          </a:prstGeom>
          <a:noFill/>
        </p:spPr>
        <p:txBody>
          <a:bodyPr wrap="square">
            <a:spAutoFit/>
          </a:bodyPr>
          <a:lstStyle/>
          <a:p>
            <a:pPr algn="r"/>
            <a:r>
              <a:rPr lang="en-US" sz="2200" b="1" i="0" dirty="0">
                <a:solidFill>
                  <a:srgbClr val="015577"/>
                </a:solidFill>
                <a:effectLst/>
                <a:latin typeface="Arial" panose="020B0604020202020204" pitchFamily="34" charset="0"/>
                <a:cs typeface="Arial" panose="020B0604020202020204" pitchFamily="34" charset="0"/>
              </a:rPr>
              <a:t>WORKING TOGETHER WITH</a:t>
            </a:r>
          </a:p>
          <a:p>
            <a:pPr algn="r"/>
            <a:r>
              <a:rPr lang="en-US" sz="2000" b="0" i="0" dirty="0">
                <a:effectLst/>
                <a:latin typeface="Arial" panose="020B0604020202020204" pitchFamily="34" charset="0"/>
                <a:cs typeface="Arial" panose="020B0604020202020204" pitchFamily="34" charset="0"/>
              </a:rPr>
              <a:t>24</a:t>
            </a:r>
            <a:r>
              <a:rPr lang="en-US" sz="2000" b="0" i="0" baseline="30000" dirty="0">
                <a:effectLst/>
                <a:latin typeface="Arial" panose="020B0604020202020204" pitchFamily="34" charset="0"/>
                <a:cs typeface="Arial" panose="020B0604020202020204" pitchFamily="34" charset="0"/>
              </a:rPr>
              <a:t>th</a:t>
            </a:r>
            <a:r>
              <a:rPr lang="en-US" sz="2000" b="0" i="0" dirty="0">
                <a:effectLst/>
                <a:latin typeface="Arial" panose="020B0604020202020204" pitchFamily="34" charset="0"/>
                <a:cs typeface="Arial" panose="020B0604020202020204" pitchFamily="34" charset="0"/>
              </a:rPr>
              <a:t> Alderwoman Monique Scott </a:t>
            </a:r>
          </a:p>
          <a:p>
            <a:pPr algn="r"/>
            <a:r>
              <a:rPr lang="en-US" sz="2000" b="0" i="0" dirty="0">
                <a:effectLst/>
                <a:latin typeface="Arial" panose="020B0604020202020204" pitchFamily="34" charset="0"/>
                <a:cs typeface="Arial" panose="020B0604020202020204" pitchFamily="34" charset="0"/>
              </a:rPr>
              <a:t>City Of Chicago</a:t>
            </a:r>
          </a:p>
          <a:p>
            <a:pPr algn="r"/>
            <a:r>
              <a:rPr lang="en-US" sz="2000" dirty="0">
                <a:latin typeface="Arial" panose="020B0604020202020204" pitchFamily="34" charset="0"/>
                <a:cs typeface="Arial" panose="020B0604020202020204" pitchFamily="34" charset="0"/>
              </a:rPr>
              <a:t>Chicago Park District</a:t>
            </a:r>
          </a:p>
          <a:p>
            <a:pPr algn="r"/>
            <a:r>
              <a:rPr lang="en-US" sz="2000" b="0" i="0" dirty="0">
                <a:effectLst/>
                <a:latin typeface="Arial" panose="020B0604020202020204" pitchFamily="34" charset="0"/>
                <a:cs typeface="Arial" panose="020B0604020202020204" pitchFamily="34" charset="0"/>
              </a:rPr>
              <a:t>Mount Sinai &amp; Saint Anthony’s Hospital</a:t>
            </a:r>
          </a:p>
          <a:p>
            <a:pPr algn="r"/>
            <a:r>
              <a:rPr lang="en-US" sz="2000" dirty="0">
                <a:latin typeface="Arial" panose="020B0604020202020204" pitchFamily="34" charset="0"/>
                <a:cs typeface="Arial" panose="020B0604020202020204" pitchFamily="34" charset="0"/>
              </a:rPr>
              <a:t>Community Stakeholders </a:t>
            </a:r>
          </a:p>
          <a:p>
            <a:pPr algn="r"/>
            <a:r>
              <a:rPr lang="en-US" sz="2000" b="0" i="0" dirty="0">
                <a:effectLst/>
                <a:latin typeface="Arial" panose="020B0604020202020204" pitchFamily="34" charset="0"/>
                <a:cs typeface="Arial" panose="020B0604020202020204" pitchFamily="34" charset="0"/>
              </a:rPr>
              <a:t>Local R</a:t>
            </a:r>
            <a:r>
              <a:rPr lang="en-US" sz="2000" dirty="0">
                <a:latin typeface="Arial" panose="020B0604020202020204" pitchFamily="34" charset="0"/>
                <a:cs typeface="Arial" panose="020B0604020202020204" pitchFamily="34" charset="0"/>
              </a:rPr>
              <a:t>esidents </a:t>
            </a:r>
            <a:r>
              <a:rPr lang="en-US" sz="2000" b="0" i="0" dirty="0">
                <a:effectLst/>
                <a:latin typeface="Arial" panose="020B0604020202020204" pitchFamily="34" charset="0"/>
                <a:cs typeface="Arial" panose="020B0604020202020204" pitchFamily="34" charset="0"/>
              </a:rPr>
              <a:t> </a:t>
            </a:r>
          </a:p>
        </p:txBody>
      </p:sp>
      <p:pic>
        <p:nvPicPr>
          <p:cNvPr id="1026" name="Picture 2" descr="Exclusive: The city of Chicago has a new brand">
            <a:extLst>
              <a:ext uri="{FF2B5EF4-FFF2-40B4-BE49-F238E27FC236}">
                <a16:creationId xmlns:a16="http://schemas.microsoft.com/office/drawing/2014/main" id="{316477A6-0786-1CF3-8510-06729AEE45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507" b="33022"/>
          <a:stretch/>
        </p:blipFill>
        <p:spPr bwMode="auto">
          <a:xfrm>
            <a:off x="13646871" y="1573768"/>
            <a:ext cx="4145614" cy="896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icago Park District - Wikipedia">
            <a:extLst>
              <a:ext uri="{FF2B5EF4-FFF2-40B4-BE49-F238E27FC236}">
                <a16:creationId xmlns:a16="http://schemas.microsoft.com/office/drawing/2014/main" id="{E8135BD2-BF96-E22A-3D77-47BD0A760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7956" y="4432700"/>
            <a:ext cx="1472800" cy="147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B13467E-D80A-65C8-6B45-338C394EC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7423" y="4292600"/>
            <a:ext cx="1676400" cy="161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503DCBF-4D77-8820-27C2-850338874C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482" b="36666"/>
          <a:stretch/>
        </p:blipFill>
        <p:spPr bwMode="auto">
          <a:xfrm>
            <a:off x="13679048" y="2818799"/>
            <a:ext cx="3963720" cy="12625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6FB38F9E-4323-217D-7B8D-7C340D2E3DD8}"/>
              </a:ext>
            </a:extLst>
          </p:cNvPr>
          <p:cNvSpPr/>
          <p:nvPr/>
        </p:nvSpPr>
        <p:spPr>
          <a:xfrm>
            <a:off x="13792200" y="2705100"/>
            <a:ext cx="3518267"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30271F4-1266-E15A-B6C7-CD655626C113}"/>
              </a:ext>
            </a:extLst>
          </p:cNvPr>
          <p:cNvSpPr txBox="1"/>
          <p:nvPr/>
        </p:nvSpPr>
        <p:spPr>
          <a:xfrm>
            <a:off x="14114704" y="2790144"/>
            <a:ext cx="3065904"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ALDERWOMAN MONIQUE</a:t>
            </a:r>
          </a:p>
        </p:txBody>
      </p:sp>
    </p:spTree>
    <p:extLst>
      <p:ext uri="{BB962C8B-B14F-4D97-AF65-F5344CB8AC3E}">
        <p14:creationId xmlns:p14="http://schemas.microsoft.com/office/powerpoint/2010/main" val="418696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73F1E8-6AC4-D8D8-8661-5D7E1B8FC01E}"/>
              </a:ext>
            </a:extLst>
          </p:cNvPr>
          <p:cNvSpPr txBox="1"/>
          <p:nvPr/>
        </p:nvSpPr>
        <p:spPr>
          <a:xfrm>
            <a:off x="304800" y="723900"/>
            <a:ext cx="13594770" cy="1508105"/>
          </a:xfrm>
          <a:prstGeom prst="rect">
            <a:avLst/>
          </a:prstGeom>
          <a:noFill/>
        </p:spPr>
        <p:txBody>
          <a:bodyPr wrap="square" rtlCol="0">
            <a:spAutoFit/>
          </a:bodyPr>
          <a:lstStyle/>
          <a:p>
            <a:r>
              <a:rPr lang="en-US" sz="3000" b="1" i="0" dirty="0">
                <a:solidFill>
                  <a:srgbClr val="015577"/>
                </a:solidFill>
                <a:effectLst/>
                <a:latin typeface="Arial" panose="020B0604020202020204" pitchFamily="34" charset="0"/>
                <a:cs typeface="Arial" panose="020B0604020202020204" pitchFamily="34" charset="0"/>
              </a:rPr>
              <a:t>MOUNT SINAI &amp; SAINT ANTHONY HOSPITAL</a:t>
            </a:r>
            <a:endParaRPr lang="en-US" sz="3000" b="1" dirty="0">
              <a:solidFill>
                <a:srgbClr val="015577"/>
              </a:solidFill>
              <a:latin typeface="Arial" panose="020B0604020202020204" pitchFamily="34" charset="0"/>
              <a:cs typeface="Arial" panose="020B0604020202020204" pitchFamily="34" charset="0"/>
            </a:endParaRPr>
          </a:p>
          <a:p>
            <a:pPr algn="l"/>
            <a:br>
              <a:rPr lang="en-US" sz="2400" dirty="0"/>
            </a:br>
            <a:br>
              <a:rPr lang="en-US" dirty="0"/>
            </a:br>
            <a:endParaRPr lang="en-US" dirty="0"/>
          </a:p>
        </p:txBody>
      </p:sp>
      <p:sp>
        <p:nvSpPr>
          <p:cNvPr id="10" name="TextBox 9">
            <a:extLst>
              <a:ext uri="{FF2B5EF4-FFF2-40B4-BE49-F238E27FC236}">
                <a16:creationId xmlns:a16="http://schemas.microsoft.com/office/drawing/2014/main" id="{17658F56-D841-3A19-C684-36C31CCA0050}"/>
              </a:ext>
            </a:extLst>
          </p:cNvPr>
          <p:cNvSpPr txBox="1"/>
          <p:nvPr/>
        </p:nvSpPr>
        <p:spPr>
          <a:xfrm>
            <a:off x="349968" y="1132170"/>
            <a:ext cx="7848600" cy="461665"/>
          </a:xfrm>
          <a:prstGeom prst="rect">
            <a:avLst/>
          </a:prstGeom>
          <a:noFill/>
        </p:spPr>
        <p:txBody>
          <a:bodyPr wrap="square" rtlCol="0">
            <a:spAutoFit/>
          </a:bodyPr>
          <a:lstStyle/>
          <a:p>
            <a:r>
              <a:rPr lang="en-US" sz="2400" i="0" dirty="0">
                <a:effectLst/>
                <a:latin typeface="Arial" panose="020B0604020202020204" pitchFamily="34" charset="0"/>
                <a:cs typeface="Arial" panose="020B0604020202020204" pitchFamily="34" charset="0"/>
              </a:rPr>
              <a:t>2023 RECAP &amp; IMPROVEMENTS FOR 2024</a:t>
            </a: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06387E0-2C20-1A9F-8B56-CBC8D550BFA1}"/>
              </a:ext>
            </a:extLst>
          </p:cNvPr>
          <p:cNvSpPr/>
          <p:nvPr/>
        </p:nvSpPr>
        <p:spPr>
          <a:xfrm rot="10800000" flipV="1">
            <a:off x="519809" y="1722851"/>
            <a:ext cx="7365001" cy="45719"/>
          </a:xfrm>
          <a:prstGeom prst="rect">
            <a:avLst/>
          </a:prstGeom>
          <a:solidFill>
            <a:schemeClr val="tx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973BF76-FB1F-61D7-596A-7F201C472E3D}"/>
              </a:ext>
            </a:extLst>
          </p:cNvPr>
          <p:cNvSpPr txBox="1"/>
          <p:nvPr/>
        </p:nvSpPr>
        <p:spPr>
          <a:xfrm>
            <a:off x="9770030" y="1132170"/>
            <a:ext cx="7453740" cy="4832092"/>
          </a:xfrm>
          <a:prstGeom prst="rect">
            <a:avLst/>
          </a:prstGeom>
          <a:noFill/>
        </p:spPr>
        <p:txBody>
          <a:bodyPr wrap="square" rtlCol="0">
            <a:spAutoFit/>
          </a:bodyPr>
          <a:lstStyle/>
          <a:p>
            <a:pPr algn="l"/>
            <a:r>
              <a:rPr lang="en-US" sz="2400" b="1" i="0" dirty="0">
                <a:solidFill>
                  <a:srgbClr val="015577"/>
                </a:solidFill>
                <a:effectLst/>
                <a:latin typeface="Arial" panose="020B0604020202020204" pitchFamily="34" charset="0"/>
                <a:cs typeface="Arial" panose="020B0604020202020204" pitchFamily="34" charset="0"/>
              </a:rPr>
              <a:t>     SAINT ANTHONY’S HOSPITAL FEEDBACK</a:t>
            </a:r>
            <a:endParaRPr lang="en-US" sz="2200" b="0" i="0" dirty="0">
              <a:solidFill>
                <a:schemeClr val="bg1"/>
              </a:solidFill>
              <a:effectLst/>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No complaints from hospital guest, staff, or patients</a:t>
            </a:r>
          </a:p>
          <a:p>
            <a:pPr marL="800100" lvl="1" indent="-34290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Improved cell phone reception</a:t>
            </a:r>
          </a:p>
          <a:p>
            <a:pPr marL="800100" lvl="1"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Improved access to and from the hospital</a:t>
            </a:r>
          </a:p>
          <a:p>
            <a:pPr marL="800100" lvl="1"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Employee parking with banners was effective</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Additional check points worked for traffic flow</a:t>
            </a:r>
          </a:p>
          <a:p>
            <a:pPr marL="800100" lvl="1"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Emergency </a:t>
            </a:r>
            <a:r>
              <a:rPr lang="en-US" sz="2200" dirty="0">
                <a:latin typeface="Arial" panose="020B0604020202020204" pitchFamily="34" charset="0"/>
                <a:cs typeface="Arial" panose="020B0604020202020204" pitchFamily="34" charset="0"/>
              </a:rPr>
              <a:t>vehicles had no issues with access</a:t>
            </a:r>
            <a:endParaRPr lang="en-US" sz="2200" b="0" i="0" dirty="0">
              <a:effectLst/>
              <a:latin typeface="Arial" panose="020B0604020202020204" pitchFamily="34" charset="0"/>
              <a:cs typeface="Arial" panose="020B0604020202020204" pitchFamily="34" charset="0"/>
            </a:endParaRPr>
          </a:p>
          <a:p>
            <a:pPr lvl="1" algn="l"/>
            <a:endParaRPr lang="en-US" sz="2200" b="0" i="0" dirty="0">
              <a:effectLst/>
              <a:latin typeface="Arial" panose="020B0604020202020204" pitchFamily="34" charset="0"/>
              <a:cs typeface="Arial" panose="020B0604020202020204" pitchFamily="34" charset="0"/>
            </a:endParaRPr>
          </a:p>
          <a:p>
            <a:pPr lvl="1" algn="l"/>
            <a:r>
              <a:rPr lang="en-US" sz="2200" b="1" i="0" dirty="0">
                <a:effectLst/>
                <a:latin typeface="Arial" panose="020B0604020202020204" pitchFamily="34" charset="0"/>
                <a:cs typeface="Arial" panose="020B0604020202020204" pitchFamily="34" charset="0"/>
              </a:rPr>
              <a:t>Improvement Needed: </a:t>
            </a:r>
          </a:p>
          <a:p>
            <a:pPr marL="800100" lvl="1"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Faster screening of vehicles at the access gate on 19</a:t>
            </a:r>
            <a:r>
              <a:rPr lang="en-US" sz="2200" b="0" i="0" baseline="30000" dirty="0">
                <a:effectLst/>
                <a:latin typeface="Arial" panose="020B0604020202020204" pitchFamily="34" charset="0"/>
                <a:cs typeface="Arial" panose="020B0604020202020204" pitchFamily="34" charset="0"/>
              </a:rPr>
              <a:t>th</a:t>
            </a:r>
            <a:r>
              <a:rPr lang="en-US" sz="2200" b="0" i="0" dirty="0">
                <a:effectLst/>
                <a:latin typeface="Arial" panose="020B0604020202020204" pitchFamily="34" charset="0"/>
                <a:cs typeface="Arial" panose="020B0604020202020204" pitchFamily="34" charset="0"/>
              </a:rPr>
              <a:t> &amp; Marshall to minimize backup</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Add cell phone towers near 19</a:t>
            </a:r>
            <a:r>
              <a:rPr lang="en-US" sz="2200" baseline="30000" dirty="0">
                <a:latin typeface="Arial" panose="020B0604020202020204" pitchFamily="34" charset="0"/>
                <a:cs typeface="Arial" panose="020B0604020202020204" pitchFamily="34" charset="0"/>
              </a:rPr>
              <a:t>th</a:t>
            </a:r>
            <a:r>
              <a:rPr lang="en-US" sz="2200" dirty="0">
                <a:latin typeface="Arial" panose="020B0604020202020204" pitchFamily="34" charset="0"/>
                <a:cs typeface="Arial" panose="020B0604020202020204" pitchFamily="34" charset="0"/>
              </a:rPr>
              <a:t> street &amp; Marshall for improved coverage </a:t>
            </a:r>
            <a:endParaRPr lang="en-US" sz="2200" b="0" i="0" dirty="0">
              <a:effectLst/>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US" sz="2000" i="0" dirty="0">
              <a:solidFill>
                <a:schemeClr val="bg1"/>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2E0DD24-042A-32BE-5686-E5A1F2CC34AB}"/>
              </a:ext>
            </a:extLst>
          </p:cNvPr>
          <p:cNvSpPr txBox="1"/>
          <p:nvPr/>
        </p:nvSpPr>
        <p:spPr>
          <a:xfrm>
            <a:off x="10196196" y="6033978"/>
            <a:ext cx="7453740" cy="4124206"/>
          </a:xfrm>
          <a:prstGeom prst="rect">
            <a:avLst/>
          </a:prstGeom>
          <a:noFill/>
        </p:spPr>
        <p:txBody>
          <a:bodyPr wrap="square" rtlCol="0">
            <a:spAutoFit/>
          </a:bodyPr>
          <a:lstStyle/>
          <a:p>
            <a:pPr algn="l"/>
            <a:r>
              <a:rPr lang="en-US" sz="2400" b="1" i="0" dirty="0">
                <a:solidFill>
                  <a:srgbClr val="015577"/>
                </a:solidFill>
                <a:effectLst/>
                <a:latin typeface="Arial" panose="020B0604020202020204" pitchFamily="34" charset="0"/>
                <a:cs typeface="Arial" panose="020B0604020202020204" pitchFamily="34" charset="0"/>
              </a:rPr>
              <a:t>MOUNT SINAI HOSPITAL FEEDBACK</a:t>
            </a:r>
            <a:endParaRPr lang="en-US" sz="2200" b="0" i="0" dirty="0">
              <a:solidFill>
                <a:schemeClr val="bg1"/>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No complaints from hospital guest, staff, or patients</a:t>
            </a:r>
          </a:p>
          <a:p>
            <a:pPr marL="342900" indent="-342900" algn="l">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Better access and traffic flow to the hospital</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Extra security at key locations worked</a:t>
            </a:r>
          </a:p>
          <a:p>
            <a:pPr marL="342900" indent="-342900">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Emergency </a:t>
            </a:r>
            <a:r>
              <a:rPr lang="en-US" sz="2200" dirty="0">
                <a:latin typeface="Arial" panose="020B0604020202020204" pitchFamily="34" charset="0"/>
                <a:cs typeface="Arial" panose="020B0604020202020204" pitchFamily="34" charset="0"/>
              </a:rPr>
              <a:t>vehicles had no issues with access</a:t>
            </a:r>
            <a:endParaRPr lang="en-US" sz="2200" b="0" i="0" dirty="0">
              <a:effectLst/>
              <a:latin typeface="Arial" panose="020B0604020202020204" pitchFamily="34" charset="0"/>
              <a:cs typeface="Arial" panose="020B0604020202020204" pitchFamily="34" charset="0"/>
            </a:endParaRPr>
          </a:p>
          <a:p>
            <a:pPr algn="l"/>
            <a:endParaRPr lang="en-US" sz="2200" b="0" i="0" dirty="0">
              <a:effectLst/>
              <a:latin typeface="Arial" panose="020B0604020202020204" pitchFamily="34" charset="0"/>
              <a:cs typeface="Arial" panose="020B0604020202020204" pitchFamily="34" charset="0"/>
            </a:endParaRPr>
          </a:p>
          <a:p>
            <a:pPr algn="l"/>
            <a:r>
              <a:rPr lang="en-US" sz="2200" b="1" i="0" dirty="0">
                <a:effectLst/>
                <a:latin typeface="Arial" panose="020B0604020202020204" pitchFamily="34" charset="0"/>
                <a:cs typeface="Arial" panose="020B0604020202020204" pitchFamily="34" charset="0"/>
              </a:rPr>
              <a:t>Improvement Needed:</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I</a:t>
            </a:r>
            <a:r>
              <a:rPr lang="en-US" sz="2200" b="0" i="0" dirty="0">
                <a:effectLst/>
                <a:latin typeface="Arial" panose="020B0604020202020204" pitchFamily="34" charset="0"/>
                <a:cs typeface="Arial" panose="020B0604020202020204" pitchFamily="34" charset="0"/>
              </a:rPr>
              <a:t>mprove on rideshare Pick-ups &amp; drop-offs near the emergency entrance</a:t>
            </a:r>
          </a:p>
          <a:p>
            <a:pPr lvl="1" algn="l"/>
            <a:endParaRPr lang="en-US" sz="2200" b="0" i="0" dirty="0">
              <a:solidFill>
                <a:schemeClr val="bg1"/>
              </a:solidFill>
              <a:effectLst/>
              <a:latin typeface="Arial" panose="020B0604020202020204" pitchFamily="34" charset="0"/>
              <a:cs typeface="Arial" panose="020B0604020202020204" pitchFamily="34" charset="0"/>
            </a:endParaRPr>
          </a:p>
          <a:p>
            <a:pPr algn="l"/>
            <a:endParaRPr lang="en-US" sz="2000" b="0" i="0" dirty="0">
              <a:solidFill>
                <a:schemeClr val="bg1"/>
              </a:solidFill>
              <a:effectLst/>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US" sz="2000" i="0" dirty="0">
              <a:solidFill>
                <a:schemeClr val="bg1"/>
              </a:solidFill>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1EC736F-0F8D-2709-72CD-3D1C1D25A0C3}"/>
              </a:ext>
            </a:extLst>
          </p:cNvPr>
          <p:cNvSpPr txBox="1"/>
          <p:nvPr/>
        </p:nvSpPr>
        <p:spPr>
          <a:xfrm>
            <a:off x="648003" y="2243601"/>
            <a:ext cx="8857725" cy="6124754"/>
          </a:xfrm>
          <a:prstGeom prst="rect">
            <a:avLst/>
          </a:prstGeom>
          <a:noFill/>
        </p:spPr>
        <p:txBody>
          <a:bodyPr wrap="square" rtlCol="0">
            <a:spAutoFit/>
          </a:bodyPr>
          <a:lstStyle/>
          <a:p>
            <a:pPr algn="l"/>
            <a:endParaRPr lang="en-US" sz="2000" b="0" i="0" dirty="0">
              <a:solidFill>
                <a:schemeClr val="bg1"/>
              </a:solidFill>
              <a:effectLst/>
              <a:latin typeface="Arial" panose="020B0604020202020204" pitchFamily="34" charset="0"/>
              <a:cs typeface="Arial" panose="020B0604020202020204" pitchFamily="34" charset="0"/>
            </a:endParaRPr>
          </a:p>
          <a:p>
            <a:pPr algn="l"/>
            <a:r>
              <a:rPr lang="en-US" sz="2400" b="1" i="0" dirty="0">
                <a:solidFill>
                  <a:srgbClr val="015577"/>
                </a:solidFill>
                <a:effectLst/>
                <a:latin typeface="Arial" panose="020B0604020202020204" pitchFamily="34" charset="0"/>
                <a:cs typeface="Arial" panose="020B0604020202020204" pitchFamily="34" charset="0"/>
              </a:rPr>
              <a:t>KEY STRATEGIES THAT WORKED IN 2023</a:t>
            </a:r>
          </a:p>
          <a:p>
            <a:pPr marL="800100" lvl="1"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Directional Speakers</a:t>
            </a:r>
            <a:r>
              <a:rPr lang="en-US" sz="2000" dirty="0">
                <a:latin typeface="Arial" panose="020B0604020202020204" pitchFamily="34" charset="0"/>
                <a:cs typeface="Arial" panose="020B0604020202020204" pitchFamily="34" charset="0"/>
              </a:rPr>
              <a:t> p</a:t>
            </a:r>
            <a:r>
              <a:rPr lang="en-US" sz="2000" b="0" i="0" dirty="0">
                <a:effectLst/>
                <a:latin typeface="Arial" panose="020B0604020202020204" pitchFamily="34" charset="0"/>
                <a:cs typeface="Arial" panose="020B0604020202020204" pitchFamily="34" charset="0"/>
              </a:rPr>
              <a:t>ositioned away from nearby hospitals and residences</a:t>
            </a:r>
          </a:p>
          <a:p>
            <a:pPr marL="800100" lvl="1"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Controlled DB Levels: Audio engineer regulates sound levels to Max 95db</a:t>
            </a:r>
          </a:p>
          <a:p>
            <a:pPr marL="800100" lvl="1"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Hard Limit Levels: 'Hard limit' levels to prevent unexpected volume surges</a:t>
            </a:r>
          </a:p>
          <a:p>
            <a:pPr marL="800100" lvl="1"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Advanced P. A. System: Beam steering technology for enhanced sound directionality</a:t>
            </a:r>
          </a:p>
          <a:p>
            <a:pPr marL="800100" lvl="1" indent="-342900" algn="l">
              <a:buFont typeface="Arial" panose="020B0604020202020204" pitchFamily="34" charset="0"/>
              <a:buChar char="•"/>
            </a:pPr>
            <a:r>
              <a:rPr lang="en-US" sz="2000" b="0" i="0" dirty="0">
                <a:effectLst/>
                <a:latin typeface="Arial" panose="020B0604020202020204" pitchFamily="34" charset="0"/>
                <a:cs typeface="Arial" panose="020B0604020202020204" pitchFamily="34" charset="0"/>
              </a:rPr>
              <a:t>Active Monitoring: Real-time noise monitoring for prompt adjustments</a:t>
            </a: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Additional security at key locations and checkpoints</a:t>
            </a: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Signage for employee parking</a:t>
            </a: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Improved communications for faster and uninterrupted access for emergency vehicles </a:t>
            </a:r>
          </a:p>
          <a:p>
            <a:pPr marL="800100" lvl="1" indent="-342900" algn="l">
              <a:buFont typeface="Arial" panose="020B0604020202020204" pitchFamily="34" charset="0"/>
              <a:buChar char="•"/>
            </a:pPr>
            <a:endParaRPr lang="en-US" sz="2400" dirty="0">
              <a:solidFill>
                <a:schemeClr val="bg1"/>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US" sz="2400" b="0" i="0" dirty="0">
              <a:solidFill>
                <a:schemeClr val="bg1"/>
              </a:solidFill>
              <a:effectLst/>
              <a:latin typeface="Arial" panose="020B0604020202020204" pitchFamily="34" charset="0"/>
              <a:cs typeface="Arial" panose="020B0604020202020204" pitchFamily="34" charset="0"/>
            </a:endParaRPr>
          </a:p>
          <a:p>
            <a:pPr algn="l"/>
            <a:endParaRPr lang="en-US" sz="2000" b="0" i="0" dirty="0">
              <a:solidFill>
                <a:srgbClr val="B2E1ED"/>
              </a:solidFill>
              <a:effectLst/>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endParaRPr lang="en-US" sz="2000" i="0" dirty="0">
              <a:solidFill>
                <a:schemeClr val="bg1"/>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9B2647B-921F-5622-E19F-CDC89B647396}"/>
              </a:ext>
            </a:extLst>
          </p:cNvPr>
          <p:cNvSpPr/>
          <p:nvPr/>
        </p:nvSpPr>
        <p:spPr>
          <a:xfrm rot="10800000" flipV="1">
            <a:off x="9858769" y="5683517"/>
            <a:ext cx="7365001" cy="45719"/>
          </a:xfrm>
          <a:prstGeom prst="rect">
            <a:avLst/>
          </a:prstGeom>
          <a:solidFill>
            <a:schemeClr val="bg1">
              <a:alpha val="2310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L-Shape 1">
            <a:extLst>
              <a:ext uri="{FF2B5EF4-FFF2-40B4-BE49-F238E27FC236}">
                <a16:creationId xmlns:a16="http://schemas.microsoft.com/office/drawing/2014/main" id="{CDC9B16C-8033-0010-EC11-8BB4049C4A33}"/>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Shape 5">
            <a:extLst>
              <a:ext uri="{FF2B5EF4-FFF2-40B4-BE49-F238E27FC236}">
                <a16:creationId xmlns:a16="http://schemas.microsoft.com/office/drawing/2014/main" id="{C3759A9F-E990-B0A4-FB44-F61BA8552341}"/>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782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2" descr="No photo description available.">
            <a:extLst>
              <a:ext uri="{FF2B5EF4-FFF2-40B4-BE49-F238E27FC236}">
                <a16:creationId xmlns:a16="http://schemas.microsoft.com/office/drawing/2014/main" id="{20FB6295-0170-2819-17BF-D12EE599F79D}"/>
              </a:ext>
            </a:extLst>
          </p:cNvPr>
          <p:cNvPicPr>
            <a:picLocks noChangeAspect="1" noChangeArrowheads="1"/>
          </p:cNvPicPr>
          <p:nvPr/>
        </p:nvPicPr>
        <p:blipFill rotWithShape="1">
          <a:blip r:embed="rId2">
            <a:alphaModFix amt="6000"/>
            <a:extLst>
              <a:ext uri="{28A0092B-C50C-407E-A947-70E740481C1C}">
                <a14:useLocalDpi xmlns:a14="http://schemas.microsoft.com/office/drawing/2010/main" val="0"/>
              </a:ext>
            </a:extLst>
          </a:blip>
          <a:srcRect l="4919" b="18451"/>
          <a:stretch/>
        </p:blipFill>
        <p:spPr bwMode="auto">
          <a:xfrm>
            <a:off x="0" y="4970"/>
            <a:ext cx="18288000"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B8CCD7F-757C-120B-073E-2AB3DA6E7014}"/>
              </a:ext>
            </a:extLst>
          </p:cNvPr>
          <p:cNvGrpSpPr/>
          <p:nvPr/>
        </p:nvGrpSpPr>
        <p:grpSpPr>
          <a:xfrm>
            <a:off x="4114800" y="3314700"/>
            <a:ext cx="9753600" cy="2506131"/>
            <a:chOff x="1037313" y="9114204"/>
            <a:chExt cx="1942849" cy="539416"/>
          </a:xfrm>
          <a:solidFill>
            <a:srgbClr val="B2E1ED">
              <a:alpha val="13635"/>
            </a:srgbClr>
          </a:solidFill>
        </p:grpSpPr>
        <p:sp>
          <p:nvSpPr>
            <p:cNvPr id="4" name="Chevron 3">
              <a:extLst>
                <a:ext uri="{FF2B5EF4-FFF2-40B4-BE49-F238E27FC236}">
                  <a16:creationId xmlns:a16="http://schemas.microsoft.com/office/drawing/2014/main" id="{01335ED8-0EF2-33E5-3641-189BBDB072FC}"/>
                </a:ext>
              </a:extLst>
            </p:cNvPr>
            <p:cNvSpPr/>
            <p:nvPr/>
          </p:nvSpPr>
          <p:spPr>
            <a:xfrm>
              <a:off x="1037313" y="9114204"/>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Chevron 4">
              <a:extLst>
                <a:ext uri="{FF2B5EF4-FFF2-40B4-BE49-F238E27FC236}">
                  <a16:creationId xmlns:a16="http://schemas.microsoft.com/office/drawing/2014/main" id="{C5BA2EC8-02D1-FAE1-AED4-23C8AE44F2C2}"/>
                </a:ext>
              </a:extLst>
            </p:cNvPr>
            <p:cNvSpPr/>
            <p:nvPr/>
          </p:nvSpPr>
          <p:spPr>
            <a:xfrm>
              <a:off x="1530722" y="9120220"/>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Chevron 5">
              <a:extLst>
                <a:ext uri="{FF2B5EF4-FFF2-40B4-BE49-F238E27FC236}">
                  <a16:creationId xmlns:a16="http://schemas.microsoft.com/office/drawing/2014/main" id="{388A91A4-8E19-2D30-7E52-25A8B5188382}"/>
                </a:ext>
              </a:extLst>
            </p:cNvPr>
            <p:cNvSpPr/>
            <p:nvPr/>
          </p:nvSpPr>
          <p:spPr>
            <a:xfrm>
              <a:off x="2023481" y="9114204"/>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Chevron 7">
              <a:extLst>
                <a:ext uri="{FF2B5EF4-FFF2-40B4-BE49-F238E27FC236}">
                  <a16:creationId xmlns:a16="http://schemas.microsoft.com/office/drawing/2014/main" id="{88B3D2B1-F251-9BCB-F2D1-6ADF8CFF8EF7}"/>
                </a:ext>
              </a:extLst>
            </p:cNvPr>
            <p:cNvSpPr/>
            <p:nvPr/>
          </p:nvSpPr>
          <p:spPr>
            <a:xfrm>
              <a:off x="2516240" y="9114204"/>
              <a:ext cx="463922" cy="533400"/>
            </a:xfrm>
            <a:prstGeom prst="chevron">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10" name="Rectangle 9">
            <a:extLst>
              <a:ext uri="{FF2B5EF4-FFF2-40B4-BE49-F238E27FC236}">
                <a16:creationId xmlns:a16="http://schemas.microsoft.com/office/drawing/2014/main" id="{F1CAA853-60CE-6902-9DC3-0BEED231370B}"/>
              </a:ext>
            </a:extLst>
          </p:cNvPr>
          <p:cNvSpPr/>
          <p:nvPr/>
        </p:nvSpPr>
        <p:spPr>
          <a:xfrm rot="10800000" flipV="1">
            <a:off x="5235087" y="6047141"/>
            <a:ext cx="7365001" cy="45719"/>
          </a:xfrm>
          <a:prstGeom prst="rect">
            <a:avLst/>
          </a:prstGeom>
          <a:solidFill>
            <a:schemeClr val="bg1">
              <a:alpha val="642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D0C489B-9F0A-402D-7D4E-7F0F550DBAE6}"/>
              </a:ext>
            </a:extLst>
          </p:cNvPr>
          <p:cNvSpPr txBox="1"/>
          <p:nvPr/>
        </p:nvSpPr>
        <p:spPr>
          <a:xfrm>
            <a:off x="3649735" y="5038367"/>
            <a:ext cx="10988530" cy="461665"/>
          </a:xfrm>
          <a:prstGeom prst="rect">
            <a:avLst/>
          </a:prstGeom>
          <a:noFill/>
        </p:spPr>
        <p:txBody>
          <a:bodyPr wrap="square" rtlCol="0">
            <a:spAutoFit/>
          </a:bodyPr>
          <a:lstStyle/>
          <a:p>
            <a:pPr algn="ctr"/>
            <a:r>
              <a:rPr lang="en-US" sz="2400" b="1" i="0" dirty="0">
                <a:solidFill>
                  <a:srgbClr val="015577"/>
                </a:solidFill>
                <a:effectLst/>
                <a:latin typeface="Arial" panose="020B0604020202020204" pitchFamily="34" charset="0"/>
                <a:cs typeface="Arial" panose="020B0604020202020204" pitchFamily="34" charset="0"/>
              </a:rPr>
              <a:t>A CELEBRATION OF COMMUNITY: </a:t>
            </a:r>
            <a:r>
              <a:rPr lang="en-US" sz="2400" i="0" dirty="0">
                <a:solidFill>
                  <a:srgbClr val="015577"/>
                </a:solidFill>
                <a:effectLst/>
                <a:latin typeface="Arial" panose="020B0604020202020204" pitchFamily="34" charset="0"/>
                <a:cs typeface="Arial" panose="020B0604020202020204" pitchFamily="34" charset="0"/>
              </a:rPr>
              <a:t>MORE THAN JUST A MUSIC FESTIVAL</a:t>
            </a:r>
            <a:endParaRPr lang="en-US" sz="2400" dirty="0">
              <a:solidFill>
                <a:srgbClr val="015577"/>
              </a:solidFill>
              <a:effectLst/>
              <a:latin typeface="Arial" panose="020B0604020202020204" pitchFamily="34" charset="0"/>
              <a:cs typeface="Arial" panose="020B0604020202020204" pitchFamily="34" charset="0"/>
            </a:endParaRPr>
          </a:p>
        </p:txBody>
      </p:sp>
      <p:sp>
        <p:nvSpPr>
          <p:cNvPr id="2" name="L-Shape 1">
            <a:extLst>
              <a:ext uri="{FF2B5EF4-FFF2-40B4-BE49-F238E27FC236}">
                <a16:creationId xmlns:a16="http://schemas.microsoft.com/office/drawing/2014/main" id="{7861CA8D-7248-045F-49CD-7F943E008AD9}"/>
              </a:ext>
            </a:extLst>
          </p:cNvPr>
          <p:cNvSpPr/>
          <p:nvPr/>
        </p:nvSpPr>
        <p:spPr>
          <a:xfrm>
            <a:off x="228600" y="92583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L-Shape 2">
            <a:extLst>
              <a:ext uri="{FF2B5EF4-FFF2-40B4-BE49-F238E27FC236}">
                <a16:creationId xmlns:a16="http://schemas.microsoft.com/office/drawing/2014/main" id="{C8F39BF2-E842-1993-04FB-15A139D90B13}"/>
              </a:ext>
            </a:extLst>
          </p:cNvPr>
          <p:cNvSpPr/>
          <p:nvPr/>
        </p:nvSpPr>
        <p:spPr>
          <a:xfrm rot="10800000">
            <a:off x="16611600" y="266700"/>
            <a:ext cx="1447800" cy="762000"/>
          </a:xfrm>
          <a:prstGeom prst="corner">
            <a:avLst/>
          </a:prstGeom>
          <a:solidFill>
            <a:srgbClr val="E91D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59B45E3-6FDC-846C-DFAA-BD6F217BEC9C}"/>
              </a:ext>
            </a:extLst>
          </p:cNvPr>
          <p:cNvPicPr>
            <a:picLocks noChangeAspect="1"/>
          </p:cNvPicPr>
          <p:nvPr/>
        </p:nvPicPr>
        <p:blipFill rotWithShape="1">
          <a:blip r:embed="rId3">
            <a:extLst>
              <a:ext uri="{28A0092B-C50C-407E-A947-70E740481C1C}">
                <a14:useLocalDpi xmlns:a14="http://schemas.microsoft.com/office/drawing/2010/main" val="0"/>
              </a:ext>
            </a:extLst>
          </a:blip>
          <a:srcRect t="47033" b="24281"/>
          <a:stretch/>
        </p:blipFill>
        <p:spPr>
          <a:xfrm>
            <a:off x="7391400" y="3010199"/>
            <a:ext cx="10109190" cy="2057101"/>
          </a:xfrm>
          <a:prstGeom prst="rect">
            <a:avLst/>
          </a:prstGeom>
        </p:spPr>
      </p:pic>
      <p:pic>
        <p:nvPicPr>
          <p:cNvPr id="14" name="Picture 13">
            <a:extLst>
              <a:ext uri="{FF2B5EF4-FFF2-40B4-BE49-F238E27FC236}">
                <a16:creationId xmlns:a16="http://schemas.microsoft.com/office/drawing/2014/main" id="{D5FFDC4F-AC23-7EAA-27E1-77338791CA77}"/>
              </a:ext>
            </a:extLst>
          </p:cNvPr>
          <p:cNvPicPr>
            <a:picLocks noChangeAspect="1"/>
          </p:cNvPicPr>
          <p:nvPr/>
        </p:nvPicPr>
        <p:blipFill rotWithShape="1">
          <a:blip r:embed="rId3">
            <a:extLst>
              <a:ext uri="{28A0092B-C50C-407E-A947-70E740481C1C}">
                <a14:useLocalDpi xmlns:a14="http://schemas.microsoft.com/office/drawing/2010/main" val="0"/>
              </a:ext>
            </a:extLst>
          </a:blip>
          <a:srcRect b="55170"/>
          <a:stretch/>
        </p:blipFill>
        <p:spPr>
          <a:xfrm>
            <a:off x="2438400" y="2909918"/>
            <a:ext cx="6468725" cy="2057101"/>
          </a:xfrm>
          <a:prstGeom prst="rect">
            <a:avLst/>
          </a:prstGeom>
        </p:spPr>
      </p:pic>
      <p:sp>
        <p:nvSpPr>
          <p:cNvPr id="17" name="TextBox 16">
            <a:extLst>
              <a:ext uri="{FF2B5EF4-FFF2-40B4-BE49-F238E27FC236}">
                <a16:creationId xmlns:a16="http://schemas.microsoft.com/office/drawing/2014/main" id="{87BDE177-327E-91DD-99E4-951D3A1B1D92}"/>
              </a:ext>
            </a:extLst>
          </p:cNvPr>
          <p:cNvSpPr txBox="1"/>
          <p:nvPr/>
        </p:nvSpPr>
        <p:spPr>
          <a:xfrm>
            <a:off x="3924300" y="2470011"/>
            <a:ext cx="10439400" cy="430887"/>
          </a:xfrm>
          <a:prstGeom prst="rect">
            <a:avLst/>
          </a:prstGeom>
          <a:noFill/>
        </p:spPr>
        <p:txBody>
          <a:bodyPr wrap="square" rtlCol="0">
            <a:spAutoFit/>
          </a:bodyPr>
          <a:lstStyle/>
          <a:p>
            <a:pPr algn="ctr"/>
            <a:r>
              <a:rPr lang="en-US" sz="2200" spc="300" dirty="0">
                <a:latin typeface="Arial" panose="020B0604020202020204" pitchFamily="34" charset="0"/>
                <a:cs typeface="Arial" panose="020B0604020202020204" pitchFamily="34" charset="0"/>
              </a:rPr>
              <a:t>RIOT FEST PRESENTS</a:t>
            </a:r>
          </a:p>
        </p:txBody>
      </p:sp>
    </p:spTree>
    <p:extLst>
      <p:ext uri="{BB962C8B-B14F-4D97-AF65-F5344CB8AC3E}">
        <p14:creationId xmlns:p14="http://schemas.microsoft.com/office/powerpoint/2010/main" val="3739778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14550</TotalTime>
  <Words>2394</Words>
  <Application>Microsoft Macintosh PowerPoint</Application>
  <PresentationFormat>Custom</PresentationFormat>
  <Paragraphs>357</Paragraphs>
  <Slides>19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Engagement Meeting Slides 3.6</dc:title>
  <dc:creator>Res Publica Group</dc:creator>
  <cp:keywords>DAFb_pP_jyA,BAEkZUksOQM</cp:keywords>
  <cp:lastModifiedBy>Microsoft Office User</cp:lastModifiedBy>
  <cp:revision>78</cp:revision>
  <dcterms:created xsi:type="dcterms:W3CDTF">2023-05-11T05:37:15Z</dcterms:created>
  <dcterms:modified xsi:type="dcterms:W3CDTF">2024-03-11T23:31:02Z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2023-03-07T00:00:00Z</vt:filetime>
  </property>
  <property fmtid="{D5CDD505-2E9C-101B-9397-08002B2CF9AE}" pid="3" name="Creator">
    <vt:lpwstr>Canva</vt:lpwstr>
  </property>
  <property fmtid="{D5CDD505-2E9C-101B-9397-08002B2CF9AE}" pid="4" name="Producer">
    <vt:lpwstr>Canva</vt:lpwstr>
  </property>
  <property fmtid="{D5CDD505-2E9C-101B-9397-08002B2CF9AE}" pid="5" name="LastSaved">
    <vt:filetime>2023-03-07T00:00:00Z</vt:filetime>
  </property>
</Properties>
</file>